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303" r:id="rId11"/>
    <p:sldId id="304" r:id="rId12"/>
    <p:sldId id="305" r:id="rId13"/>
    <p:sldId id="306" r:id="rId14"/>
    <p:sldId id="307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5" r:id="rId33"/>
    <p:sldId id="284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E4D0"/>
    <a:srgbClr val="66FFFF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850" autoAdjust="0"/>
  </p:normalViewPr>
  <p:slideViewPr>
    <p:cSldViewPr snapToGrid="0">
      <p:cViewPr varScale="1">
        <p:scale>
          <a:sx n="64" d="100"/>
          <a:sy n="64" d="100"/>
        </p:scale>
        <p:origin x="670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B1D31-954E-4C9F-8787-DB0CD1FCBC62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06796-D9B4-419D-9F40-B421187E23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212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大家好</a:t>
            </a:r>
            <a:endParaRPr lang="en-US" altLang="zh-CN" dirty="0"/>
          </a:p>
          <a:p>
            <a:r>
              <a:rPr lang="zh-CN" altLang="en-US" dirty="0"/>
              <a:t>告诉你</a:t>
            </a:r>
            <a:endParaRPr lang="en-US" altLang="zh-CN" dirty="0"/>
          </a:p>
          <a:p>
            <a:r>
              <a:rPr lang="zh-CN" altLang="en-US" dirty="0"/>
              <a:t>不知道</a:t>
            </a:r>
            <a:endParaRPr lang="en-US" altLang="zh-CN" dirty="0"/>
          </a:p>
          <a:p>
            <a:r>
              <a:rPr lang="zh-CN" altLang="en-US" dirty="0"/>
              <a:t>西红柿炒鸡蛋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06796-D9B4-419D-9F40-B421187E23B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5832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nine English fricative sounds: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sound /v/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 sound /f/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voiced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sound /ð/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unvoiced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sound /θ/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 sound /z/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 sound /s/</a:t>
            </a:r>
          </a:p>
          <a:p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zh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sound /ʒ/</a:t>
            </a:r>
          </a:p>
          <a:p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sound /ʃ/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06796-D9B4-419D-9F40-B421187E23B6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98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0" y="6459786"/>
            <a:ext cx="12188825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spc="-5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000" cap="all" spc="200" baseline="0">
                <a:solidFill>
                  <a:schemeClr val="tx2"/>
                </a:solidFill>
                <a:latin typeface="+mj-lt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CBEA45-5A11-420E-B8B9-4484FF428FBC}" type="datetime1">
              <a:rPr kumimoji="0" lang="en-US" altLang="zh-TW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12/9/2021</a:t>
            </a:fld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9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Human Computer Interaction</a:t>
            </a:r>
            <a:endParaRPr kumimoji="0" lang="en-US" altLang="zh-TW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5B77AB6-A536-43F3-9826-6CD10DB7A8AC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8"/>
          <p:cNvSpPr/>
          <p:nvPr/>
        </p:nvSpPr>
        <p:spPr>
          <a:xfrm>
            <a:off x="4" y="6399635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49489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8CF578-53B7-47B2-9C44-21F14C003232}" type="datetime1">
              <a:rPr kumimoji="0" lang="en-US" altLang="zh-TW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12/9/2021</a:t>
            </a:fld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9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Human Computer Interaction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E49EC9-DD13-454A-BEC9-CFD8877B7E7E}" type="slidenum">
              <a:rPr kumimoji="0" lang="zh-TW" altLang="en-US" sz="1051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05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272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0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414784"/>
            <a:ext cx="2628900" cy="575742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878E1-17C4-4C53-9723-E4E383DE01CB}" type="datetime1">
              <a:rPr kumimoji="0" lang="en-US" altLang="zh-TW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12/9/2021</a:t>
            </a:fld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9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Human Computer Interaction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2C3DE-445A-4A22-8308-9ED99E091616}" type="slidenum">
              <a:rPr kumimoji="0" lang="zh-TW" altLang="en-US" sz="1051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05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725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307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307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706454-E20E-48CC-9C8C-04BF09E9ED6C}" type="datetime1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12/9/2021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Human Computer Interaction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E1A20-854F-4752-8431-01006330E41B}" type="slidenum">
              <a:rPr kumimoji="0" lang="en-US" altLang="en-US" sz="1051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5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12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3882" indent="-339717"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00091" indent="-333366"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Ø"/>
              <a:defRPr/>
            </a:lvl4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118C99-FE8D-49F0-A91B-C283E7B70C8C}" type="datetime1">
              <a:rPr kumimoji="0" lang="en-US" altLang="zh-TW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12/9/2021</a:t>
            </a:fld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9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Human Computer Interaction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73422" y="6459791"/>
            <a:ext cx="13120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69085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0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8CA38-C173-42A1-84E1-0CDDF299AEC1}" type="datetime1">
              <a:rPr kumimoji="0" lang="en-US" altLang="zh-TW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12/9/2021</a:t>
            </a:fld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9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Human Computer Interaction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BC3B0A-9A00-4550-ACAD-06E36F744573}" type="slidenum">
              <a:rPr kumimoji="0" lang="zh-TW" altLang="en-US" sz="1051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05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148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41"/>
            <a:ext cx="4937760" cy="402335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AFA775-9313-412F-909C-825BF5530CBF}" type="datetime1">
              <a:rPr kumimoji="0" lang="en-US" altLang="zh-TW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12/9/2021</a:t>
            </a:fld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9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Human Computer Interaction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5E233-F18C-4DC5-93D6-052FE4DA490C}" type="slidenum">
              <a:rPr kumimoji="0" lang="zh-TW" altLang="en-US" sz="1051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05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170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0EDC3F-CCEC-4160-BB66-CCF0BEE4B31F}" type="datetime1">
              <a:rPr kumimoji="0" lang="en-US" altLang="zh-TW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12/9/2021</a:t>
            </a:fld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9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Human Computer Interaction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CA789B-D082-4F85-A170-B06446C3BDF3}" type="slidenum">
              <a:rPr kumimoji="0" lang="zh-TW" altLang="en-US" sz="1051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05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99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77EA6-C77A-422F-8661-3CABD94F6480}" type="datetime1">
              <a:rPr kumimoji="0" lang="en-US" altLang="zh-TW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12/9/2021</a:t>
            </a:fld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9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Human Computer Interaction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C527AC-74EB-4EE5-94EE-190C0152E5DA}" type="slidenum">
              <a:rPr kumimoji="0" lang="zh-TW" altLang="en-US" sz="1051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05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74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8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0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EAE721-524C-47F3-B1F9-CE1460D23810}" type="datetime1">
              <a:rPr kumimoji="0" lang="en-US" altLang="zh-TW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12/9/2021</a:t>
            </a:fld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9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Human Computer Interaction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21F828-2D39-48F5-B4EE-EC7CCB58113D}" type="slidenum">
              <a:rPr kumimoji="0" lang="zh-TW" altLang="en-US" sz="1051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05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365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3" y="731520"/>
            <a:ext cx="6679191" cy="52578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5" y="6459791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3F7619-1918-4395-AF74-3B3557C0FCF1}" type="datetime1">
              <a:rPr kumimoji="0" lang="en-US" altLang="zh-TW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12/9/2021</a:t>
            </a:fld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91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900" b="0" i="0" u="none" strike="noStrike" kern="1200" cap="all" spc="0" normalizeH="0" baseline="0" noProof="0">
                <a:ln>
                  <a:noFill/>
                </a:ln>
                <a:solidFill>
                  <a:srgbClr val="637052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Human Computer Interaction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D47578-4A8C-4275-B392-43F1AAA4A0B6}" type="slidenum">
              <a:rPr kumimoji="0" lang="zh-TW" altLang="en-US" sz="1051" b="0" i="0" u="none" strike="noStrike" kern="1200" cap="none" spc="0" normalizeH="0" baseline="0" noProof="0" smtClean="0">
                <a:ln>
                  <a:noFill/>
                </a:ln>
                <a:solidFill>
                  <a:srgbClr val="637052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051" b="0" i="0" u="none" strike="noStrike" kern="1200" cap="none" spc="0" normalizeH="0" baseline="0" noProof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7958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0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4D3A1B-316D-4103-B9BD-6C66DE25C379}" type="datetime1">
              <a:rPr kumimoji="0" lang="en-US" altLang="zh-TW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12/9/2021</a:t>
            </a:fld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9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Human Computer Interaction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D462DA-4C31-479E-96E8-20A498E018B2}" type="slidenum">
              <a:rPr kumimoji="0" lang="zh-TW" altLang="en-US" sz="1051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05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960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3772" y="116789"/>
            <a:ext cx="10694125" cy="680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3772" y="856989"/>
            <a:ext cx="10694125" cy="54442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3"/>
            <a:r>
              <a:rPr lang="zh-CN" altLang="en-US" dirty="0"/>
              <a:t>第三级</a:t>
            </a:r>
          </a:p>
          <a:p>
            <a:pPr lvl="4"/>
            <a:r>
              <a:rPr lang="zh-CN" altLang="en-US" dirty="0"/>
              <a:t>第四级</a:t>
            </a:r>
          </a:p>
          <a:p>
            <a:pPr lvl="5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5" y="6459791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D51C86-7E8C-4795-9ACC-8874F54FCA34}" type="datetime1">
              <a:rPr kumimoji="0" lang="en-US" altLang="zh-TW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12/9/2021</a:t>
            </a:fld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7" y="6459791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9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Human Computer Interaction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2" y="6459791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2C3DE-445A-4A22-8308-9ED99E091616}" type="slidenum">
              <a:rPr kumimoji="0" lang="zh-TW" altLang="en-US" sz="1051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05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83772" y="796832"/>
            <a:ext cx="106941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834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377" rtl="0" eaLnBrk="1" latinLnBrk="0" hangingPunct="1">
        <a:lnSpc>
          <a:spcPct val="85000"/>
        </a:lnSpc>
        <a:spcBef>
          <a:spcPct val="0"/>
        </a:spcBef>
        <a:buNone/>
        <a:defRPr sz="4000" kern="1200" spc="-51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38" indent="-91438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1800" indent="-331780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66914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Ø"/>
        <a:defRPr sz="18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900091" indent="-333366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Ø"/>
        <a:defRPr sz="20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932665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97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6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6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5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9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1.png"/><Relationship Id="rId10" Type="http://schemas.openxmlformats.org/officeDocument/2006/relationships/image" Target="../media/image7.png"/><Relationship Id="rId4" Type="http://schemas.openxmlformats.org/officeDocument/2006/relationships/image" Target="../media/image20.png"/><Relationship Id="rId9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Context-dependent phone models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Ying </a:t>
            </a:r>
            <a:r>
              <a:rPr lang="en-US" dirty="0" err="1"/>
              <a:t>shen</a:t>
            </a:r>
            <a:endParaRPr lang="en-US" dirty="0"/>
          </a:p>
          <a:p>
            <a:r>
              <a:rPr lang="en-US" dirty="0"/>
              <a:t>School of software engineering</a:t>
            </a:r>
          </a:p>
          <a:p>
            <a:r>
              <a:rPr lang="en-US" dirty="0" err="1"/>
              <a:t>Tongji</a:t>
            </a:r>
            <a:r>
              <a:rPr lang="en-US" dirty="0"/>
              <a:t> university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0" y="0"/>
            <a:ext cx="10751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Most slides come from http://www.inf.ed.ac.uk/teaching/courses/asr/2020-21/asr05-hmm-algorithms.pdf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63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22C918-C1CD-467B-B901-45707B247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Decoding in concatenated HMMs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895C59-98BC-4850-AEE3-66DE48F7F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1721986-8802-4ADE-A671-B0C25FC5D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10</a:t>
            </a:fld>
            <a:endParaRPr lang="en-US" altLang="zh-TW"/>
          </a:p>
        </p:txBody>
      </p:sp>
      <p:pic>
        <p:nvPicPr>
          <p:cNvPr id="5" name="内容占位符 5">
            <a:extLst>
              <a:ext uri="{FF2B5EF4-FFF2-40B4-BE49-F238E27FC236}">
                <a16:creationId xmlns:a16="http://schemas.microsoft.com/office/drawing/2014/main" id="{64BFD835-7CB7-4F8B-8455-739A59E615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46" t="6517" r="8446" b="12390"/>
          <a:stretch/>
        </p:blipFill>
        <p:spPr>
          <a:xfrm>
            <a:off x="2062370" y="1337739"/>
            <a:ext cx="6917634" cy="503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75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5CC946-D702-4191-A45D-D1D127F46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Decoding in concatenated HMMs 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D8CD7B-E83B-4E7C-8FE5-891040503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11</a:t>
            </a:fld>
            <a:endParaRPr lang="en-US" altLang="zh-TW"/>
          </a:p>
        </p:txBody>
      </p:sp>
      <p:pic>
        <p:nvPicPr>
          <p:cNvPr id="17" name="内容占位符 16">
            <a:extLst>
              <a:ext uri="{FF2B5EF4-FFF2-40B4-BE49-F238E27FC236}">
                <a16:creationId xmlns:a16="http://schemas.microsoft.com/office/drawing/2014/main" id="{60347FFA-C24E-4442-82E5-C2408C23B1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90" t="13607" r="8326" b="10287"/>
          <a:stretch/>
        </p:blipFill>
        <p:spPr>
          <a:xfrm rot="10800000">
            <a:off x="2196179" y="1242391"/>
            <a:ext cx="6003604" cy="5322405"/>
          </a:xfrm>
        </p:spPr>
      </p:pic>
    </p:spTree>
    <p:extLst>
      <p:ext uri="{BB962C8B-B14F-4D97-AF65-F5344CB8AC3E}">
        <p14:creationId xmlns:p14="http://schemas.microsoft.com/office/powerpoint/2010/main" val="2501985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8AD7B4-16A2-4C20-969B-191050F55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Concatenating HMM for phases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FE51460-4769-48D8-9434-1DDD5DD75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12</a:t>
            </a:fld>
            <a:endParaRPr lang="en-US" altLang="zh-TW"/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9A996085-A994-4C92-B9D1-FE573FC45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“前进”，“后退”，“左转”，“右转”</a:t>
            </a:r>
          </a:p>
        </p:txBody>
      </p:sp>
      <p:pic>
        <p:nvPicPr>
          <p:cNvPr id="11" name="内容占位符 5">
            <a:extLst>
              <a:ext uri="{FF2B5EF4-FFF2-40B4-BE49-F238E27FC236}">
                <a16:creationId xmlns:a16="http://schemas.microsoft.com/office/drawing/2014/main" id="{6CC06097-64BE-4316-85F8-42D0F0A67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42" t="7667" r="21130" b="10625"/>
          <a:stretch/>
        </p:blipFill>
        <p:spPr>
          <a:xfrm rot="16200000">
            <a:off x="4217930" y="-545418"/>
            <a:ext cx="3466257" cy="877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420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D7FC31-836C-4B59-AE02-FE90ECB29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Concatenating HMM for phases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9701175D-8078-4455-BFA5-CFE0E8F035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00" t="12611" r="28911" b="13226"/>
          <a:stretch/>
        </p:blipFill>
        <p:spPr>
          <a:xfrm rot="16200000">
            <a:off x="4801373" y="829149"/>
            <a:ext cx="2216426" cy="7257103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D79700F-24C2-46E2-8926-D7F0A63D7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13</a:t>
            </a:fld>
            <a:endParaRPr lang="en-US" altLang="zh-TW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809E222-3515-4695-BF6C-0E62DB7BBEEB}"/>
              </a:ext>
            </a:extLst>
          </p:cNvPr>
          <p:cNvSpPr txBox="1"/>
          <p:nvPr/>
        </p:nvSpPr>
        <p:spPr>
          <a:xfrm>
            <a:off x="1739348" y="1277178"/>
            <a:ext cx="5819361" cy="1015663"/>
          </a:xfrm>
          <a:prstGeom prst="rect">
            <a:avLst/>
          </a:prstGeom>
          <a:solidFill>
            <a:srgbClr val="F5E4D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$action</a:t>
            </a:r>
            <a:r>
              <a:rPr lang="zh-CN" altLang="en-US" sz="2000" dirty="0"/>
              <a:t> </a:t>
            </a:r>
            <a:r>
              <a:rPr lang="en-US" altLang="zh-CN" sz="2000" dirty="0"/>
              <a:t>=</a:t>
            </a:r>
            <a:r>
              <a:rPr lang="zh-CN" altLang="en-US" sz="2000" dirty="0"/>
              <a:t> 打开 </a:t>
            </a:r>
            <a:r>
              <a:rPr lang="en-US" altLang="zh-CN" sz="2000" dirty="0"/>
              <a:t>| </a:t>
            </a:r>
            <a:r>
              <a:rPr lang="zh-CN" altLang="en-US" sz="2000" dirty="0"/>
              <a:t>关闭</a:t>
            </a:r>
            <a:endParaRPr lang="en-US" altLang="zh-CN" sz="2000" dirty="0"/>
          </a:p>
          <a:p>
            <a:r>
              <a:rPr lang="en-US" altLang="zh-CN" sz="2000" dirty="0"/>
              <a:t>$object = </a:t>
            </a:r>
            <a:r>
              <a:rPr lang="zh-CN" altLang="en-US" sz="2000" dirty="0"/>
              <a:t>灯光</a:t>
            </a:r>
            <a:endParaRPr lang="en-US" altLang="zh-CN" sz="2000" dirty="0"/>
          </a:p>
          <a:p>
            <a:r>
              <a:rPr lang="en-US" altLang="zh-CN" sz="2000" dirty="0"/>
              <a:t>(SENT-START ( $ACTION $OBJECT) SENT-END)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50176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DE583E-3127-42D5-BE9A-E6047109B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Concatenating HMM for phases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5261D3E-54C0-4184-9C52-A3B0FD6A1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14</a:t>
            </a:fld>
            <a:endParaRPr lang="en-US" altLang="zh-TW"/>
          </a:p>
        </p:txBody>
      </p:sp>
      <p:pic>
        <p:nvPicPr>
          <p:cNvPr id="10" name="内容占位符 9">
            <a:extLst>
              <a:ext uri="{FF2B5EF4-FFF2-40B4-BE49-F238E27FC236}">
                <a16:creationId xmlns:a16="http://schemas.microsoft.com/office/drawing/2014/main" id="{BE5ADE87-F0B4-44F1-A746-3F09816FD8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78" b="34224"/>
          <a:stretch/>
        </p:blipFill>
        <p:spPr>
          <a:xfrm>
            <a:off x="2987272" y="1267239"/>
            <a:ext cx="4735431" cy="5135289"/>
          </a:xfrm>
        </p:spPr>
      </p:pic>
    </p:spTree>
    <p:extLst>
      <p:ext uri="{BB962C8B-B14F-4D97-AF65-F5344CB8AC3E}">
        <p14:creationId xmlns:p14="http://schemas.microsoft.com/office/powerpoint/2010/main" val="3205515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Phonetic Context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Context The acoustic phonetic context of a speech unit has an effect on its acoustic realization</a:t>
            </a:r>
          </a:p>
          <a:p>
            <a:r>
              <a:rPr lang="en-US" altLang="zh-CN" dirty="0"/>
              <a:t>Consider /n/ in </a:t>
            </a:r>
            <a:r>
              <a:rPr lang="en-US" altLang="zh-CN" dirty="0">
                <a:solidFill>
                  <a:srgbClr val="0070C0"/>
                </a:solidFill>
              </a:rPr>
              <a:t>ten</a:t>
            </a:r>
            <a:r>
              <a:rPr lang="en-US" altLang="zh-CN" dirty="0"/>
              <a:t> and </a:t>
            </a:r>
            <a:r>
              <a:rPr lang="en-US" altLang="zh-CN" dirty="0">
                <a:solidFill>
                  <a:srgbClr val="0070C0"/>
                </a:solidFill>
              </a:rPr>
              <a:t>tenth</a:t>
            </a:r>
          </a:p>
          <a:p>
            <a:pPr lvl="1"/>
            <a:r>
              <a:rPr lang="en-US" altLang="zh-CN" dirty="0"/>
              <a:t>alveolar in </a:t>
            </a:r>
            <a:r>
              <a:rPr lang="en-US" altLang="zh-CN" dirty="0">
                <a:solidFill>
                  <a:srgbClr val="0070C0"/>
                </a:solidFill>
              </a:rPr>
              <a:t>ten</a:t>
            </a:r>
          </a:p>
          <a:p>
            <a:pPr lvl="1"/>
            <a:r>
              <a:rPr lang="en-US" altLang="zh-CN" dirty="0"/>
              <a:t>dental in </a:t>
            </a:r>
            <a:r>
              <a:rPr lang="en-US" altLang="zh-CN" dirty="0">
                <a:solidFill>
                  <a:srgbClr val="0070C0"/>
                </a:solidFill>
              </a:rPr>
              <a:t>tenth</a:t>
            </a:r>
          </a:p>
          <a:p>
            <a:r>
              <a:rPr lang="en-US" altLang="zh-CN" dirty="0">
                <a:solidFill>
                  <a:srgbClr val="0070C0"/>
                </a:solidFill>
              </a:rPr>
              <a:t>Coarticulation</a:t>
            </a:r>
            <a:r>
              <a:rPr lang="en-US" altLang="zh-CN" dirty="0"/>
              <a:t> the place of articulation for one </a:t>
            </a:r>
            <a:r>
              <a:rPr lang="en-US" altLang="zh-CN"/>
              <a:t>speech sound depends </a:t>
            </a:r>
            <a:r>
              <a:rPr lang="en-US" altLang="zh-CN" dirty="0"/>
              <a:t>on a </a:t>
            </a:r>
            <a:r>
              <a:rPr lang="en-US" altLang="zh-CN" dirty="0" err="1"/>
              <a:t>neighbouring</a:t>
            </a:r>
            <a:r>
              <a:rPr lang="en-US" altLang="zh-CN" dirty="0"/>
              <a:t> speech sound.</a:t>
            </a:r>
          </a:p>
          <a:p>
            <a:r>
              <a:rPr lang="en-US" altLang="zh-CN" dirty="0" err="1"/>
              <a:t>Eg</a:t>
            </a:r>
            <a:r>
              <a:rPr lang="en-US" altLang="zh-CN" dirty="0"/>
              <a:t>. /n/ in </a:t>
            </a:r>
            <a:r>
              <a:rPr lang="en-US" altLang="zh-CN" dirty="0">
                <a:solidFill>
                  <a:srgbClr val="0070C0"/>
                </a:solidFill>
              </a:rPr>
              <a:t>ten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rgbClr val="0070C0"/>
                </a:solidFill>
              </a:rPr>
              <a:t>pounds</a:t>
            </a:r>
            <a:r>
              <a:rPr lang="en-US" altLang="zh-CN" dirty="0"/>
              <a:t> vs. </a:t>
            </a:r>
            <a:r>
              <a:rPr lang="en-US" altLang="zh-CN" dirty="0">
                <a:solidFill>
                  <a:srgbClr val="0070C0"/>
                </a:solidFill>
              </a:rPr>
              <a:t>ten kilos</a:t>
            </a:r>
          </a:p>
          <a:p>
            <a:r>
              <a:rPr lang="en-US" altLang="zh-CN" dirty="0"/>
              <a:t>More problematic in natural spontaneous speech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491568" y="5688012"/>
            <a:ext cx="9064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</a:rPr>
              <a:t>Without explicit handling, this violates the Markov assumption!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8534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Phonetic Context Example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066" y="797997"/>
            <a:ext cx="6881046" cy="265206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3776" y="3867544"/>
            <a:ext cx="6884336" cy="2656825"/>
          </a:xfrm>
          <a:prstGeom prst="rect">
            <a:avLst/>
          </a:prstGeom>
        </p:spPr>
      </p:pic>
      <p:cxnSp>
        <p:nvCxnSpPr>
          <p:cNvPr id="10" name="直接箭头连接符 9"/>
          <p:cNvCxnSpPr/>
          <p:nvPr/>
        </p:nvCxnSpPr>
        <p:spPr>
          <a:xfrm flipV="1">
            <a:off x="3362632" y="1325410"/>
            <a:ext cx="5515897" cy="18205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5870307" y="1427341"/>
            <a:ext cx="521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zh-CN" alt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 flipV="1">
            <a:off x="4992107" y="4444808"/>
            <a:ext cx="4210887" cy="13899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7145820" y="4578876"/>
            <a:ext cx="521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zh-CN" alt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870307" y="3344324"/>
            <a:ext cx="1275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“tube”</a:t>
            </a:r>
            <a:endParaRPr lang="zh-CN" altLang="en-US" sz="2800" dirty="0"/>
          </a:p>
        </p:txBody>
      </p:sp>
      <p:sp>
        <p:nvSpPr>
          <p:cNvPr id="19" name="文本框 18"/>
          <p:cNvSpPr txBox="1"/>
          <p:nvPr/>
        </p:nvSpPr>
        <p:spPr>
          <a:xfrm>
            <a:off x="5981146" y="6443945"/>
            <a:ext cx="1275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“suit”</a:t>
            </a:r>
            <a:endParaRPr lang="zh-CN" altLang="en-US" sz="2800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42038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Modelling Context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Via pronunciations</a:t>
            </a:r>
          </a:p>
          <a:p>
            <a:pPr lvl="1"/>
            <a:r>
              <a:rPr lang="en-US" altLang="zh-CN" dirty="0"/>
              <a:t>“did you” 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d </a:t>
            </a:r>
            <a:r>
              <a:rPr lang="en-US" altLang="zh-CN" dirty="0" err="1">
                <a:latin typeface="Courier New" panose="02070309020205020404" pitchFamily="49" charset="0"/>
                <a:cs typeface="Courier New" panose="02070309020205020404" pitchFamily="49" charset="0"/>
              </a:rPr>
              <a:t>ih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dirty="0" err="1">
                <a:latin typeface="Courier New" panose="02070309020205020404" pitchFamily="49" charset="0"/>
                <a:cs typeface="Courier New" panose="02070309020205020404" pitchFamily="49" charset="0"/>
              </a:rPr>
              <a:t>jh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y ah</a:t>
            </a:r>
          </a:p>
          <a:p>
            <a:pPr lvl="1"/>
            <a:r>
              <a:rPr lang="en-US" altLang="zh-CN" dirty="0"/>
              <a:t>“around this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” ix r aw n </a:t>
            </a:r>
            <a:r>
              <a:rPr lang="en-US" altLang="zh-CN" dirty="0" err="1">
                <a:latin typeface="Courier New" panose="02070309020205020404" pitchFamily="49" charset="0"/>
                <a:cs typeface="Courier New" panose="02070309020205020404" pitchFamily="49" charset="0"/>
              </a:rPr>
              <a:t>ih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s</a:t>
            </a:r>
          </a:p>
          <a:p>
            <a:r>
              <a:rPr lang="en-US" altLang="zh-CN" dirty="0"/>
              <a:t>Via </a:t>
            </a:r>
            <a:r>
              <a:rPr lang="en-US" altLang="zh-CN" dirty="0" err="1"/>
              <a:t>subword</a:t>
            </a:r>
            <a:r>
              <a:rPr lang="en-US" altLang="zh-CN" dirty="0"/>
              <a:t> units Individual phone units need to deal with a lot of variability</a:t>
            </a:r>
          </a:p>
          <a:p>
            <a:pPr lvl="1"/>
            <a:r>
              <a:rPr lang="en-US" altLang="zh-CN" dirty="0"/>
              <a:t>Use longer units that incorporate context, e.g.: </a:t>
            </a:r>
            <a:r>
              <a:rPr lang="en-US" altLang="zh-CN" dirty="0" err="1"/>
              <a:t>biphones</a:t>
            </a:r>
            <a:r>
              <a:rPr lang="en-US" altLang="zh-CN" dirty="0"/>
              <a:t>, </a:t>
            </a:r>
            <a:r>
              <a:rPr lang="en-US" altLang="zh-CN" dirty="0" err="1"/>
              <a:t>demisyllables</a:t>
            </a:r>
            <a:r>
              <a:rPr lang="en-US" altLang="zh-CN" dirty="0"/>
              <a:t>, syllables</a:t>
            </a:r>
          </a:p>
          <a:p>
            <a:pPr lvl="1"/>
            <a:r>
              <a:rPr lang="en-US" altLang="zh-CN" dirty="0"/>
              <a:t>Use multiple models for each: </a:t>
            </a:r>
            <a:r>
              <a:rPr lang="en-US" altLang="zh-CN" dirty="0">
                <a:solidFill>
                  <a:srgbClr val="FF0000"/>
                </a:solidFill>
              </a:rPr>
              <a:t>context-dependent</a:t>
            </a:r>
            <a:r>
              <a:rPr lang="en-US" altLang="zh-CN" dirty="0"/>
              <a:t> phone models</a:t>
            </a:r>
          </a:p>
          <a:p>
            <a:r>
              <a:rPr lang="en-US" altLang="zh-CN" dirty="0"/>
              <a:t>Context-dependent phones are termed </a:t>
            </a:r>
            <a:r>
              <a:rPr lang="en-US" altLang="zh-CN" dirty="0">
                <a:solidFill>
                  <a:srgbClr val="FF0000"/>
                </a:solidFill>
              </a:rPr>
              <a:t>allophones</a:t>
            </a:r>
            <a:r>
              <a:rPr lang="en-US" altLang="zh-CN" dirty="0"/>
              <a:t> of the parent phone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07789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Context-dependent phone models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>
                <a:solidFill>
                  <a:srgbClr val="0070C0"/>
                </a:solidFill>
              </a:rPr>
              <a:t>Biphones</a:t>
            </a:r>
            <a:r>
              <a:rPr lang="en-US" altLang="zh-CN" dirty="0"/>
              <a:t> Each phone has a unique model for its left or right context (</a:t>
            </a:r>
            <a:r>
              <a:rPr lang="en-US" altLang="zh-CN" b="1" dirty="0"/>
              <a:t>left </a:t>
            </a:r>
            <a:r>
              <a:rPr lang="en-US" altLang="zh-CN" b="1" dirty="0" err="1"/>
              <a:t>biphones</a:t>
            </a:r>
            <a:r>
              <a:rPr lang="en-US" altLang="zh-CN" b="1" dirty="0"/>
              <a:t> </a:t>
            </a:r>
            <a:r>
              <a:rPr lang="en-US" altLang="zh-CN" dirty="0"/>
              <a:t>and </a:t>
            </a:r>
            <a:r>
              <a:rPr lang="en-US" altLang="zh-CN" b="1" dirty="0"/>
              <a:t>right </a:t>
            </a:r>
            <a:r>
              <a:rPr lang="en-US" altLang="zh-CN" b="1" dirty="0" err="1"/>
              <a:t>biphones</a:t>
            </a:r>
            <a:r>
              <a:rPr lang="en-US" altLang="zh-CN" dirty="0"/>
              <a:t>)</a:t>
            </a:r>
            <a:endParaRPr lang="en-US" altLang="zh-CN" b="1" dirty="0"/>
          </a:p>
          <a:p>
            <a:r>
              <a:rPr lang="en-US" altLang="zh-CN" dirty="0" err="1">
                <a:solidFill>
                  <a:srgbClr val="0070C0"/>
                </a:solidFill>
              </a:rPr>
              <a:t>Triphones</a:t>
            </a:r>
            <a:r>
              <a:rPr lang="en-US" altLang="zh-CN" dirty="0"/>
              <a:t> Each phone has a unique model for each left and right context.</a:t>
            </a:r>
          </a:p>
          <a:p>
            <a:r>
              <a:rPr lang="en-US" altLang="zh-CN" dirty="0"/>
              <a:t>Represent a phone 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altLang="zh-CN" dirty="0"/>
              <a:t> with left context 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altLang="zh-CN" dirty="0"/>
              <a:t> and right context 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altLang="zh-CN" dirty="0"/>
              <a:t> as </a:t>
            </a:r>
            <a:r>
              <a:rPr lang="en-US" altLang="zh-CN" dirty="0" err="1">
                <a:latin typeface="Courier New" panose="02070309020205020404" pitchFamily="49" charset="0"/>
                <a:cs typeface="Courier New" panose="02070309020205020404" pitchFamily="49" charset="0"/>
              </a:rPr>
              <a:t>l-x+r</a:t>
            </a:r>
            <a:endParaRPr lang="zh-CN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91796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Example: left </a:t>
            </a:r>
            <a:r>
              <a:rPr lang="en-US" altLang="zh-CN" dirty="0" err="1"/>
              <a:t>biphones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7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2461885" y="3008462"/>
            <a:ext cx="597236" cy="471611"/>
          </a:xfrm>
          <a:prstGeom prst="rect">
            <a:avLst/>
          </a:prstGeom>
        </p:spPr>
      </p:pic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2554178" y="1982776"/>
            <a:ext cx="1700443" cy="738660"/>
            <a:chOff x="1705563" y="4187258"/>
            <a:chExt cx="1743946" cy="747352"/>
          </a:xfrm>
        </p:grpSpPr>
        <p:sp>
          <p:nvSpPr>
            <p:cNvPr id="9" name="椭圆 8"/>
            <p:cNvSpPr/>
            <p:nvPr/>
          </p:nvSpPr>
          <p:spPr>
            <a:xfrm>
              <a:off x="1705563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12" name="直接箭头连接符 11"/>
            <p:cNvCxnSpPr>
              <a:stCxn id="9" idx="6"/>
              <a:endCxn id="10" idx="2"/>
            </p:cNvCxnSpPr>
            <p:nvPr/>
          </p:nvCxnSpPr>
          <p:spPr>
            <a:xfrm flipV="1">
              <a:off x="2116822" y="4729657"/>
              <a:ext cx="266974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3" name="直接箭头连接符 12"/>
            <p:cNvCxnSpPr>
              <a:stCxn id="10" idx="6"/>
              <a:endCxn id="11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4" name="弧形 13"/>
            <p:cNvSpPr/>
            <p:nvPr/>
          </p:nvSpPr>
          <p:spPr>
            <a:xfrm rot="16200000">
              <a:off x="1726582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弧形 14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弧形 15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20" name="组合 19"/>
          <p:cNvGrpSpPr>
            <a:grpSpLocks noChangeAspect="1"/>
          </p:cNvGrpSpPr>
          <p:nvPr/>
        </p:nvGrpSpPr>
        <p:grpSpPr>
          <a:xfrm>
            <a:off x="4487143" y="1982776"/>
            <a:ext cx="1657183" cy="738660"/>
            <a:chOff x="1749928" y="4187258"/>
            <a:chExt cx="1699581" cy="747352"/>
          </a:xfrm>
        </p:grpSpPr>
        <p:sp>
          <p:nvSpPr>
            <p:cNvPr id="21" name="椭圆 20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24" name="直接箭头连接符 23"/>
            <p:cNvCxnSpPr>
              <a:stCxn id="21" idx="6"/>
              <a:endCxn id="22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5" name="直接箭头连接符 24"/>
            <p:cNvCxnSpPr>
              <a:stCxn id="22" idx="6"/>
              <a:endCxn id="23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6" name="弧形 25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弧形 26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弧形 27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2" name="组合 31"/>
          <p:cNvGrpSpPr>
            <a:grpSpLocks noChangeAspect="1"/>
          </p:cNvGrpSpPr>
          <p:nvPr/>
        </p:nvGrpSpPr>
        <p:grpSpPr>
          <a:xfrm>
            <a:off x="6372920" y="1982773"/>
            <a:ext cx="1657183" cy="738660"/>
            <a:chOff x="1749928" y="4187258"/>
            <a:chExt cx="1699581" cy="747352"/>
          </a:xfrm>
        </p:grpSpPr>
        <p:sp>
          <p:nvSpPr>
            <p:cNvPr id="33" name="椭圆 32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36" name="直接箭头连接符 35"/>
            <p:cNvCxnSpPr>
              <a:stCxn id="33" idx="6"/>
              <a:endCxn id="34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7" name="直接箭头连接符 36"/>
            <p:cNvCxnSpPr>
              <a:stCxn id="34" idx="6"/>
              <a:endCxn id="35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8" name="弧形 37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弧形 38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弧形 39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cxnSp>
        <p:nvCxnSpPr>
          <p:cNvPr id="44" name="直接箭头连接符 43"/>
          <p:cNvCxnSpPr>
            <a:cxnSpLocks noChangeAspect="1"/>
          </p:cNvCxnSpPr>
          <p:nvPr/>
        </p:nvCxnSpPr>
        <p:spPr>
          <a:xfrm flipV="1">
            <a:off x="6136688" y="2527286"/>
            <a:ext cx="217056" cy="1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5" name="直接箭头连接符 44"/>
          <p:cNvCxnSpPr>
            <a:cxnSpLocks noChangeAspect="1"/>
          </p:cNvCxnSpPr>
          <p:nvPr/>
        </p:nvCxnSpPr>
        <p:spPr>
          <a:xfrm flipV="1">
            <a:off x="4264040" y="2527256"/>
            <a:ext cx="217056" cy="1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6" name="直接连接符 45"/>
          <p:cNvCxnSpPr>
            <a:cxnSpLocks noChangeAspect="1"/>
            <a:stCxn id="9" idx="4"/>
            <a:endCxn id="7" idx="0"/>
          </p:cNvCxnSpPr>
          <p:nvPr/>
        </p:nvCxnSpPr>
        <p:spPr>
          <a:xfrm>
            <a:off x="2754678" y="2721436"/>
            <a:ext cx="5825" cy="287026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7" name="直接连接符 46"/>
          <p:cNvCxnSpPr>
            <a:cxnSpLocks noChangeAspect="1"/>
            <a:stCxn id="10" idx="4"/>
            <a:endCxn id="55" idx="0"/>
          </p:cNvCxnSpPr>
          <p:nvPr/>
        </p:nvCxnSpPr>
        <p:spPr>
          <a:xfrm>
            <a:off x="3415988" y="2721435"/>
            <a:ext cx="1995" cy="29657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8" name="直接连接符 47"/>
          <p:cNvCxnSpPr>
            <a:cxnSpLocks noChangeAspect="1"/>
            <a:stCxn id="11" idx="4"/>
            <a:endCxn id="56" idx="0"/>
          </p:cNvCxnSpPr>
          <p:nvPr/>
        </p:nvCxnSpPr>
        <p:spPr>
          <a:xfrm flipH="1">
            <a:off x="4052989" y="2721433"/>
            <a:ext cx="1127" cy="29658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9" name="直接连接符 48"/>
          <p:cNvCxnSpPr>
            <a:cxnSpLocks noChangeAspect="1"/>
            <a:stCxn id="21" idx="4"/>
            <a:endCxn id="57" idx="0"/>
          </p:cNvCxnSpPr>
          <p:nvPr/>
        </p:nvCxnSpPr>
        <p:spPr>
          <a:xfrm>
            <a:off x="4687643" y="2721436"/>
            <a:ext cx="10410" cy="287026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50" name="直接连接符 49"/>
          <p:cNvCxnSpPr>
            <a:cxnSpLocks noChangeAspect="1"/>
            <a:stCxn id="22" idx="4"/>
            <a:endCxn id="58" idx="0"/>
          </p:cNvCxnSpPr>
          <p:nvPr/>
        </p:nvCxnSpPr>
        <p:spPr>
          <a:xfrm>
            <a:off x="5305698" y="2721435"/>
            <a:ext cx="10287" cy="296578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51" name="直接连接符 50"/>
          <p:cNvCxnSpPr>
            <a:cxnSpLocks noChangeAspect="1"/>
            <a:stCxn id="23" idx="4"/>
            <a:endCxn id="59" idx="0"/>
          </p:cNvCxnSpPr>
          <p:nvPr/>
        </p:nvCxnSpPr>
        <p:spPr>
          <a:xfrm>
            <a:off x="5943826" y="2721433"/>
            <a:ext cx="2386" cy="29681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52" name="直接连接符 51"/>
          <p:cNvCxnSpPr>
            <a:cxnSpLocks noChangeAspect="1"/>
            <a:stCxn id="33" idx="4"/>
            <a:endCxn id="60" idx="0"/>
          </p:cNvCxnSpPr>
          <p:nvPr/>
        </p:nvCxnSpPr>
        <p:spPr>
          <a:xfrm>
            <a:off x="6573420" y="2721433"/>
            <a:ext cx="12578" cy="296579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53" name="直接连接符 52"/>
          <p:cNvCxnSpPr>
            <a:cxnSpLocks noChangeAspect="1"/>
            <a:stCxn id="34" idx="4"/>
            <a:endCxn id="61" idx="0"/>
          </p:cNvCxnSpPr>
          <p:nvPr/>
        </p:nvCxnSpPr>
        <p:spPr>
          <a:xfrm flipH="1">
            <a:off x="7189817" y="2721432"/>
            <a:ext cx="1658" cy="29658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54" name="直接连接符 53"/>
          <p:cNvCxnSpPr>
            <a:cxnSpLocks noChangeAspect="1"/>
            <a:stCxn id="35" idx="4"/>
            <a:endCxn id="62" idx="0"/>
          </p:cNvCxnSpPr>
          <p:nvPr/>
        </p:nvCxnSpPr>
        <p:spPr>
          <a:xfrm flipH="1">
            <a:off x="7824471" y="2721430"/>
            <a:ext cx="5132" cy="29658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pic>
        <p:nvPicPr>
          <p:cNvPr id="55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3119365" y="3018010"/>
            <a:ext cx="597235" cy="471611"/>
          </a:xfrm>
          <a:prstGeom prst="rect">
            <a:avLst/>
          </a:prstGeom>
        </p:spPr>
      </p:pic>
      <p:pic>
        <p:nvPicPr>
          <p:cNvPr id="56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3754371" y="3018014"/>
            <a:ext cx="597236" cy="471611"/>
          </a:xfrm>
          <a:prstGeom prst="rect">
            <a:avLst/>
          </a:prstGeom>
        </p:spPr>
      </p:pic>
      <p:pic>
        <p:nvPicPr>
          <p:cNvPr id="57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4399435" y="3008462"/>
            <a:ext cx="597236" cy="471611"/>
          </a:xfrm>
          <a:prstGeom prst="rect">
            <a:avLst/>
          </a:prstGeom>
        </p:spPr>
      </p:pic>
      <p:pic>
        <p:nvPicPr>
          <p:cNvPr id="58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5017367" y="3018013"/>
            <a:ext cx="597236" cy="471611"/>
          </a:xfrm>
          <a:prstGeom prst="rect">
            <a:avLst/>
          </a:prstGeom>
        </p:spPr>
      </p:pic>
      <p:pic>
        <p:nvPicPr>
          <p:cNvPr id="59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5647594" y="3018243"/>
            <a:ext cx="597236" cy="471611"/>
          </a:xfrm>
          <a:prstGeom prst="rect">
            <a:avLst/>
          </a:prstGeom>
        </p:spPr>
      </p:pic>
      <p:pic>
        <p:nvPicPr>
          <p:cNvPr id="60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6287380" y="3018012"/>
            <a:ext cx="597236" cy="471611"/>
          </a:xfrm>
          <a:prstGeom prst="rect">
            <a:avLst/>
          </a:prstGeom>
        </p:spPr>
      </p:pic>
      <p:pic>
        <p:nvPicPr>
          <p:cNvPr id="61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6891199" y="3018012"/>
            <a:ext cx="597236" cy="471611"/>
          </a:xfrm>
          <a:prstGeom prst="rect">
            <a:avLst/>
          </a:prstGeom>
        </p:spPr>
      </p:pic>
      <p:pic>
        <p:nvPicPr>
          <p:cNvPr id="62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7525853" y="3018011"/>
            <a:ext cx="597236" cy="471611"/>
          </a:xfrm>
          <a:prstGeom prst="rect">
            <a:avLst/>
          </a:prstGeom>
        </p:spPr>
      </p:pic>
      <p:grpSp>
        <p:nvGrpSpPr>
          <p:cNvPr id="63" name="组合 62"/>
          <p:cNvGrpSpPr>
            <a:grpSpLocks noChangeAspect="1"/>
          </p:cNvGrpSpPr>
          <p:nvPr/>
        </p:nvGrpSpPr>
        <p:grpSpPr>
          <a:xfrm>
            <a:off x="8261341" y="1982770"/>
            <a:ext cx="1657183" cy="738660"/>
            <a:chOff x="1749928" y="4187258"/>
            <a:chExt cx="1699581" cy="747352"/>
          </a:xfrm>
        </p:grpSpPr>
        <p:sp>
          <p:nvSpPr>
            <p:cNvPr id="64" name="椭圆 63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67" name="直接箭头连接符 66"/>
            <p:cNvCxnSpPr>
              <a:stCxn id="64" idx="6"/>
              <a:endCxn id="65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8" name="直接箭头连接符 67"/>
            <p:cNvCxnSpPr>
              <a:stCxn id="65" idx="6"/>
              <a:endCxn id="66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69" name="弧形 68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弧形 69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弧形 70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cxnSp>
        <p:nvCxnSpPr>
          <p:cNvPr id="72" name="直接箭头连接符 71"/>
          <p:cNvCxnSpPr>
            <a:cxnSpLocks noChangeAspect="1"/>
          </p:cNvCxnSpPr>
          <p:nvPr/>
        </p:nvCxnSpPr>
        <p:spPr>
          <a:xfrm>
            <a:off x="8025393" y="2527253"/>
            <a:ext cx="237128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6" name="直接连接符 75"/>
          <p:cNvCxnSpPr>
            <a:cxnSpLocks noChangeAspect="1"/>
            <a:stCxn id="64" idx="4"/>
            <a:endCxn id="79" idx="0"/>
          </p:cNvCxnSpPr>
          <p:nvPr/>
        </p:nvCxnSpPr>
        <p:spPr>
          <a:xfrm flipH="1">
            <a:off x="8459219" y="2721430"/>
            <a:ext cx="2622" cy="29658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77" name="直接连接符 76"/>
          <p:cNvCxnSpPr>
            <a:cxnSpLocks noChangeAspect="1"/>
            <a:stCxn id="65" idx="4"/>
            <a:endCxn id="80" idx="0"/>
          </p:cNvCxnSpPr>
          <p:nvPr/>
        </p:nvCxnSpPr>
        <p:spPr>
          <a:xfrm>
            <a:off x="9079896" y="2721429"/>
            <a:ext cx="11561" cy="29658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78" name="直接连接符 77"/>
          <p:cNvCxnSpPr>
            <a:cxnSpLocks noChangeAspect="1"/>
            <a:stCxn id="66" idx="4"/>
            <a:endCxn id="81" idx="0"/>
          </p:cNvCxnSpPr>
          <p:nvPr/>
        </p:nvCxnSpPr>
        <p:spPr>
          <a:xfrm flipH="1">
            <a:off x="9716017" y="2721427"/>
            <a:ext cx="2007" cy="296583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pic>
        <p:nvPicPr>
          <p:cNvPr id="79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8160601" y="3018011"/>
            <a:ext cx="597236" cy="471611"/>
          </a:xfrm>
          <a:prstGeom prst="rect">
            <a:avLst/>
          </a:prstGeom>
        </p:spPr>
      </p:pic>
      <p:pic>
        <p:nvPicPr>
          <p:cNvPr id="80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8792839" y="3018010"/>
            <a:ext cx="597236" cy="471611"/>
          </a:xfrm>
          <a:prstGeom prst="rect">
            <a:avLst/>
          </a:prstGeom>
        </p:spPr>
      </p:pic>
      <p:pic>
        <p:nvPicPr>
          <p:cNvPr id="81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9417399" y="3018010"/>
            <a:ext cx="597236" cy="471611"/>
          </a:xfrm>
          <a:prstGeom prst="rect">
            <a:avLst/>
          </a:prstGeom>
        </p:spPr>
      </p:pic>
      <p:sp>
        <p:nvSpPr>
          <p:cNvPr id="82" name="文本框 81"/>
          <p:cNvSpPr txBox="1"/>
          <p:nvPr/>
        </p:nvSpPr>
        <p:spPr>
          <a:xfrm>
            <a:off x="4888143" y="3660622"/>
            <a:ext cx="88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/s-</a:t>
            </a:r>
            <a:r>
              <a:rPr lang="en-US" altLang="zh-CN" sz="2400" dirty="0" err="1"/>
              <a:t>ih</a:t>
            </a:r>
            <a:r>
              <a:rPr lang="en-US" altLang="zh-CN" sz="2400" dirty="0"/>
              <a:t>/</a:t>
            </a:r>
            <a:endParaRPr lang="zh-CN" altLang="en-US" sz="2400" dirty="0"/>
          </a:p>
        </p:txBody>
      </p:sp>
      <p:sp>
        <p:nvSpPr>
          <p:cNvPr id="83" name="文本框 82"/>
          <p:cNvSpPr txBox="1"/>
          <p:nvPr/>
        </p:nvSpPr>
        <p:spPr>
          <a:xfrm>
            <a:off x="3046977" y="3660622"/>
            <a:ext cx="88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/s/</a:t>
            </a:r>
            <a:endParaRPr lang="zh-CN" altLang="en-US" sz="2400" dirty="0"/>
          </a:p>
        </p:txBody>
      </p:sp>
      <p:sp>
        <p:nvSpPr>
          <p:cNvPr id="84" name="文本框 83"/>
          <p:cNvSpPr txBox="1"/>
          <p:nvPr/>
        </p:nvSpPr>
        <p:spPr>
          <a:xfrm>
            <a:off x="6773920" y="3677719"/>
            <a:ext cx="88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/</a:t>
            </a:r>
            <a:r>
              <a:rPr lang="en-US" altLang="zh-CN" sz="2400" dirty="0" err="1"/>
              <a:t>ih</a:t>
            </a:r>
            <a:r>
              <a:rPr lang="en-US" altLang="zh-CN" sz="2400" dirty="0"/>
              <a:t>-k/</a:t>
            </a:r>
            <a:endParaRPr lang="zh-CN" altLang="en-US" sz="2400" dirty="0"/>
          </a:p>
        </p:txBody>
      </p:sp>
      <p:sp>
        <p:nvSpPr>
          <p:cNvPr id="85" name="文本框 84"/>
          <p:cNvSpPr txBox="1"/>
          <p:nvPr/>
        </p:nvSpPr>
        <p:spPr>
          <a:xfrm>
            <a:off x="8567565" y="3644647"/>
            <a:ext cx="88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/k-s/</a:t>
            </a:r>
            <a:endParaRPr lang="zh-CN" altLang="en-US" sz="2400" dirty="0"/>
          </a:p>
        </p:txBody>
      </p:sp>
      <p:sp>
        <p:nvSpPr>
          <p:cNvPr id="121" name="文本框 120"/>
          <p:cNvSpPr txBox="1"/>
          <p:nvPr/>
        </p:nvSpPr>
        <p:spPr>
          <a:xfrm>
            <a:off x="6070730" y="4989473"/>
            <a:ext cx="88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“six”</a:t>
            </a:r>
            <a:endParaRPr lang="zh-CN" altLang="en-US" sz="2400" dirty="0"/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94380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Modelling phones with HMMs</a:t>
            </a:r>
          </a:p>
          <a:p>
            <a:r>
              <a:rPr lang="en-US" altLang="zh-CN" dirty="0"/>
              <a:t>The need to model phonetic context</a:t>
            </a:r>
          </a:p>
          <a:p>
            <a:r>
              <a:rPr lang="en-US" altLang="zh-CN" dirty="0" err="1"/>
              <a:t>Biphone</a:t>
            </a:r>
            <a:r>
              <a:rPr lang="en-US" altLang="zh-CN" dirty="0"/>
              <a:t> and </a:t>
            </a:r>
            <a:r>
              <a:rPr lang="en-US" altLang="zh-CN" dirty="0" err="1"/>
              <a:t>triphone</a:t>
            </a:r>
            <a:r>
              <a:rPr lang="en-US" altLang="zh-CN" dirty="0"/>
              <a:t> models</a:t>
            </a:r>
          </a:p>
          <a:p>
            <a:r>
              <a:rPr lang="en-US" altLang="zh-CN" dirty="0"/>
              <a:t>Parameter sharing – sharing parameters across different contexts</a:t>
            </a:r>
          </a:p>
          <a:p>
            <a:r>
              <a:rPr lang="en-US" altLang="zh-CN" dirty="0"/>
              <a:t>Choosing which states to </a:t>
            </a:r>
            <a:r>
              <a:rPr lang="en-US" altLang="zh-CN"/>
              <a:t>share – </a:t>
            </a:r>
            <a:r>
              <a:rPr lang="en-US" altLang="zh-CN" dirty="0"/>
              <a:t>phonetic decision trees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11802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Example: </a:t>
            </a:r>
            <a:r>
              <a:rPr lang="en-US" altLang="zh-CN" dirty="0" err="1"/>
              <a:t>triphones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2461885" y="3008462"/>
            <a:ext cx="597236" cy="471611"/>
          </a:xfrm>
          <a:prstGeom prst="rect">
            <a:avLst/>
          </a:prstGeom>
        </p:spPr>
      </p:pic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2554178" y="1982776"/>
            <a:ext cx="1700443" cy="738660"/>
            <a:chOff x="1705563" y="4187258"/>
            <a:chExt cx="1743946" cy="747352"/>
          </a:xfrm>
        </p:grpSpPr>
        <p:sp>
          <p:nvSpPr>
            <p:cNvPr id="9" name="椭圆 8"/>
            <p:cNvSpPr/>
            <p:nvPr/>
          </p:nvSpPr>
          <p:spPr>
            <a:xfrm>
              <a:off x="1705563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12" name="直接箭头连接符 11"/>
            <p:cNvCxnSpPr>
              <a:stCxn id="9" idx="6"/>
              <a:endCxn id="10" idx="2"/>
            </p:cNvCxnSpPr>
            <p:nvPr/>
          </p:nvCxnSpPr>
          <p:spPr>
            <a:xfrm flipV="1">
              <a:off x="2116822" y="4729657"/>
              <a:ext cx="266974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3" name="直接箭头连接符 12"/>
            <p:cNvCxnSpPr>
              <a:stCxn id="10" idx="6"/>
              <a:endCxn id="11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4" name="弧形 13"/>
            <p:cNvSpPr/>
            <p:nvPr/>
          </p:nvSpPr>
          <p:spPr>
            <a:xfrm rot="16200000">
              <a:off x="1726582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弧形 14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弧形 15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7" name="组合 16"/>
          <p:cNvGrpSpPr>
            <a:grpSpLocks noChangeAspect="1"/>
          </p:cNvGrpSpPr>
          <p:nvPr/>
        </p:nvGrpSpPr>
        <p:grpSpPr>
          <a:xfrm>
            <a:off x="4487143" y="1982776"/>
            <a:ext cx="1657183" cy="738660"/>
            <a:chOff x="1749928" y="4187258"/>
            <a:chExt cx="1699581" cy="747352"/>
          </a:xfrm>
        </p:grpSpPr>
        <p:sp>
          <p:nvSpPr>
            <p:cNvPr id="18" name="椭圆 17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21" name="直接箭头连接符 20"/>
            <p:cNvCxnSpPr>
              <a:stCxn id="18" idx="6"/>
              <a:endCxn id="19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2" name="直接箭头连接符 21"/>
            <p:cNvCxnSpPr>
              <a:stCxn id="19" idx="6"/>
              <a:endCxn id="20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3" name="弧形 22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弧形 23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弧形 24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26" name="组合 25"/>
          <p:cNvGrpSpPr>
            <a:grpSpLocks noChangeAspect="1"/>
          </p:cNvGrpSpPr>
          <p:nvPr/>
        </p:nvGrpSpPr>
        <p:grpSpPr>
          <a:xfrm>
            <a:off x="6372920" y="1982773"/>
            <a:ext cx="1657183" cy="738660"/>
            <a:chOff x="1749928" y="4187258"/>
            <a:chExt cx="1699581" cy="747352"/>
          </a:xfrm>
        </p:grpSpPr>
        <p:sp>
          <p:nvSpPr>
            <p:cNvPr id="27" name="椭圆 26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30" name="直接箭头连接符 29"/>
            <p:cNvCxnSpPr>
              <a:stCxn id="27" idx="6"/>
              <a:endCxn id="28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1" name="直接箭头连接符 30"/>
            <p:cNvCxnSpPr>
              <a:stCxn id="28" idx="6"/>
              <a:endCxn id="29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2" name="弧形 31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弧形 32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弧形 33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cxnSp>
        <p:nvCxnSpPr>
          <p:cNvPr id="35" name="直接箭头连接符 34"/>
          <p:cNvCxnSpPr>
            <a:cxnSpLocks noChangeAspect="1"/>
          </p:cNvCxnSpPr>
          <p:nvPr/>
        </p:nvCxnSpPr>
        <p:spPr>
          <a:xfrm flipV="1">
            <a:off x="6136688" y="2527286"/>
            <a:ext cx="217056" cy="1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6" name="直接箭头连接符 35"/>
          <p:cNvCxnSpPr>
            <a:cxnSpLocks noChangeAspect="1"/>
          </p:cNvCxnSpPr>
          <p:nvPr/>
        </p:nvCxnSpPr>
        <p:spPr>
          <a:xfrm flipV="1">
            <a:off x="4264040" y="2527256"/>
            <a:ext cx="217056" cy="1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7" name="直接连接符 36"/>
          <p:cNvCxnSpPr>
            <a:cxnSpLocks noChangeAspect="1"/>
            <a:stCxn id="9" idx="4"/>
            <a:endCxn id="7" idx="0"/>
          </p:cNvCxnSpPr>
          <p:nvPr/>
        </p:nvCxnSpPr>
        <p:spPr>
          <a:xfrm>
            <a:off x="2754678" y="2721436"/>
            <a:ext cx="5825" cy="287026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38" name="直接连接符 37"/>
          <p:cNvCxnSpPr>
            <a:cxnSpLocks noChangeAspect="1"/>
            <a:stCxn id="10" idx="4"/>
            <a:endCxn id="46" idx="0"/>
          </p:cNvCxnSpPr>
          <p:nvPr/>
        </p:nvCxnSpPr>
        <p:spPr>
          <a:xfrm>
            <a:off x="3415988" y="2721435"/>
            <a:ext cx="1995" cy="29657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39" name="直接连接符 38"/>
          <p:cNvCxnSpPr>
            <a:cxnSpLocks noChangeAspect="1"/>
            <a:stCxn id="11" idx="4"/>
            <a:endCxn id="47" idx="0"/>
          </p:cNvCxnSpPr>
          <p:nvPr/>
        </p:nvCxnSpPr>
        <p:spPr>
          <a:xfrm flipH="1">
            <a:off x="4052989" y="2721433"/>
            <a:ext cx="1127" cy="29658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0" name="直接连接符 39"/>
          <p:cNvCxnSpPr>
            <a:cxnSpLocks noChangeAspect="1"/>
            <a:stCxn id="18" idx="4"/>
            <a:endCxn id="48" idx="0"/>
          </p:cNvCxnSpPr>
          <p:nvPr/>
        </p:nvCxnSpPr>
        <p:spPr>
          <a:xfrm>
            <a:off x="4687643" y="2721436"/>
            <a:ext cx="10410" cy="287026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1" name="直接连接符 40"/>
          <p:cNvCxnSpPr>
            <a:cxnSpLocks noChangeAspect="1"/>
            <a:stCxn id="19" idx="4"/>
            <a:endCxn id="49" idx="0"/>
          </p:cNvCxnSpPr>
          <p:nvPr/>
        </p:nvCxnSpPr>
        <p:spPr>
          <a:xfrm>
            <a:off x="5305698" y="2721435"/>
            <a:ext cx="10287" cy="296578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2" name="直接连接符 41"/>
          <p:cNvCxnSpPr>
            <a:cxnSpLocks noChangeAspect="1"/>
            <a:stCxn id="20" idx="4"/>
            <a:endCxn id="50" idx="0"/>
          </p:cNvCxnSpPr>
          <p:nvPr/>
        </p:nvCxnSpPr>
        <p:spPr>
          <a:xfrm>
            <a:off x="5943826" y="2721433"/>
            <a:ext cx="2386" cy="29681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3" name="直接连接符 42"/>
          <p:cNvCxnSpPr>
            <a:cxnSpLocks noChangeAspect="1"/>
            <a:stCxn id="27" idx="4"/>
            <a:endCxn id="51" idx="0"/>
          </p:cNvCxnSpPr>
          <p:nvPr/>
        </p:nvCxnSpPr>
        <p:spPr>
          <a:xfrm>
            <a:off x="6573420" y="2721433"/>
            <a:ext cx="12578" cy="296579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4" name="直接连接符 43"/>
          <p:cNvCxnSpPr>
            <a:cxnSpLocks noChangeAspect="1"/>
            <a:stCxn id="28" idx="4"/>
            <a:endCxn id="52" idx="0"/>
          </p:cNvCxnSpPr>
          <p:nvPr/>
        </p:nvCxnSpPr>
        <p:spPr>
          <a:xfrm flipH="1">
            <a:off x="7189817" y="2721432"/>
            <a:ext cx="1658" cy="29658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5" name="直接连接符 44"/>
          <p:cNvCxnSpPr>
            <a:cxnSpLocks noChangeAspect="1"/>
            <a:stCxn id="29" idx="4"/>
            <a:endCxn id="53" idx="0"/>
          </p:cNvCxnSpPr>
          <p:nvPr/>
        </p:nvCxnSpPr>
        <p:spPr>
          <a:xfrm flipH="1">
            <a:off x="7824471" y="2721430"/>
            <a:ext cx="5132" cy="29658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pic>
        <p:nvPicPr>
          <p:cNvPr id="46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3119365" y="3018010"/>
            <a:ext cx="597235" cy="471611"/>
          </a:xfrm>
          <a:prstGeom prst="rect">
            <a:avLst/>
          </a:prstGeom>
        </p:spPr>
      </p:pic>
      <p:pic>
        <p:nvPicPr>
          <p:cNvPr id="47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3754371" y="3018014"/>
            <a:ext cx="597236" cy="471611"/>
          </a:xfrm>
          <a:prstGeom prst="rect">
            <a:avLst/>
          </a:prstGeom>
        </p:spPr>
      </p:pic>
      <p:pic>
        <p:nvPicPr>
          <p:cNvPr id="48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4399435" y="3008462"/>
            <a:ext cx="597236" cy="471611"/>
          </a:xfrm>
          <a:prstGeom prst="rect">
            <a:avLst/>
          </a:prstGeom>
        </p:spPr>
      </p:pic>
      <p:pic>
        <p:nvPicPr>
          <p:cNvPr id="49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5017367" y="3018013"/>
            <a:ext cx="597236" cy="471611"/>
          </a:xfrm>
          <a:prstGeom prst="rect">
            <a:avLst/>
          </a:prstGeom>
        </p:spPr>
      </p:pic>
      <p:pic>
        <p:nvPicPr>
          <p:cNvPr id="50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5647594" y="3018243"/>
            <a:ext cx="597236" cy="471611"/>
          </a:xfrm>
          <a:prstGeom prst="rect">
            <a:avLst/>
          </a:prstGeom>
        </p:spPr>
      </p:pic>
      <p:pic>
        <p:nvPicPr>
          <p:cNvPr id="51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6287380" y="3018012"/>
            <a:ext cx="597236" cy="471611"/>
          </a:xfrm>
          <a:prstGeom prst="rect">
            <a:avLst/>
          </a:prstGeom>
        </p:spPr>
      </p:pic>
      <p:pic>
        <p:nvPicPr>
          <p:cNvPr id="52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6891199" y="3018012"/>
            <a:ext cx="597236" cy="471611"/>
          </a:xfrm>
          <a:prstGeom prst="rect">
            <a:avLst/>
          </a:prstGeom>
        </p:spPr>
      </p:pic>
      <p:pic>
        <p:nvPicPr>
          <p:cNvPr id="53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7525853" y="3018011"/>
            <a:ext cx="597236" cy="471611"/>
          </a:xfrm>
          <a:prstGeom prst="rect">
            <a:avLst/>
          </a:prstGeom>
        </p:spPr>
      </p:pic>
      <p:grpSp>
        <p:nvGrpSpPr>
          <p:cNvPr id="54" name="组合 53"/>
          <p:cNvGrpSpPr>
            <a:grpSpLocks noChangeAspect="1"/>
          </p:cNvGrpSpPr>
          <p:nvPr/>
        </p:nvGrpSpPr>
        <p:grpSpPr>
          <a:xfrm>
            <a:off x="8261341" y="1982770"/>
            <a:ext cx="1657183" cy="738660"/>
            <a:chOff x="1749928" y="4187258"/>
            <a:chExt cx="1699581" cy="747352"/>
          </a:xfrm>
        </p:grpSpPr>
        <p:sp>
          <p:nvSpPr>
            <p:cNvPr id="55" name="椭圆 54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58" name="直接箭头连接符 57"/>
            <p:cNvCxnSpPr>
              <a:stCxn id="55" idx="6"/>
              <a:endCxn id="56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9" name="直接箭头连接符 58"/>
            <p:cNvCxnSpPr>
              <a:stCxn id="56" idx="6"/>
              <a:endCxn id="57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60" name="弧形 59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弧形 60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弧形 61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cxnSp>
        <p:nvCxnSpPr>
          <p:cNvPr id="63" name="直接箭头连接符 62"/>
          <p:cNvCxnSpPr>
            <a:cxnSpLocks noChangeAspect="1"/>
          </p:cNvCxnSpPr>
          <p:nvPr/>
        </p:nvCxnSpPr>
        <p:spPr>
          <a:xfrm>
            <a:off x="8025393" y="2527253"/>
            <a:ext cx="237128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4" name="直接连接符 63"/>
          <p:cNvCxnSpPr>
            <a:cxnSpLocks noChangeAspect="1"/>
            <a:stCxn id="55" idx="4"/>
            <a:endCxn id="67" idx="0"/>
          </p:cNvCxnSpPr>
          <p:nvPr/>
        </p:nvCxnSpPr>
        <p:spPr>
          <a:xfrm flipH="1">
            <a:off x="8459219" y="2721430"/>
            <a:ext cx="2622" cy="29658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65" name="直接连接符 64"/>
          <p:cNvCxnSpPr>
            <a:cxnSpLocks noChangeAspect="1"/>
            <a:stCxn id="56" idx="4"/>
            <a:endCxn id="68" idx="0"/>
          </p:cNvCxnSpPr>
          <p:nvPr/>
        </p:nvCxnSpPr>
        <p:spPr>
          <a:xfrm>
            <a:off x="9079896" y="2721429"/>
            <a:ext cx="11561" cy="29658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66" name="直接连接符 65"/>
          <p:cNvCxnSpPr>
            <a:cxnSpLocks noChangeAspect="1"/>
            <a:stCxn id="57" idx="4"/>
            <a:endCxn id="69" idx="0"/>
          </p:cNvCxnSpPr>
          <p:nvPr/>
        </p:nvCxnSpPr>
        <p:spPr>
          <a:xfrm flipH="1">
            <a:off x="9716017" y="2721427"/>
            <a:ext cx="2007" cy="296583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pic>
        <p:nvPicPr>
          <p:cNvPr id="67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8160601" y="3018011"/>
            <a:ext cx="597236" cy="471611"/>
          </a:xfrm>
          <a:prstGeom prst="rect">
            <a:avLst/>
          </a:prstGeom>
        </p:spPr>
      </p:pic>
      <p:pic>
        <p:nvPicPr>
          <p:cNvPr id="68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8792839" y="3018010"/>
            <a:ext cx="597236" cy="471611"/>
          </a:xfrm>
          <a:prstGeom prst="rect">
            <a:avLst/>
          </a:prstGeom>
        </p:spPr>
      </p:pic>
      <p:pic>
        <p:nvPicPr>
          <p:cNvPr id="69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9417399" y="3018010"/>
            <a:ext cx="597236" cy="471611"/>
          </a:xfrm>
          <a:prstGeom prst="rect">
            <a:avLst/>
          </a:prstGeom>
        </p:spPr>
      </p:pic>
      <p:sp>
        <p:nvSpPr>
          <p:cNvPr id="70" name="文本框 69"/>
          <p:cNvSpPr txBox="1"/>
          <p:nvPr/>
        </p:nvSpPr>
        <p:spPr>
          <a:xfrm>
            <a:off x="4645011" y="3660622"/>
            <a:ext cx="1228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/</a:t>
            </a:r>
            <a:r>
              <a:rPr lang="en-US" altLang="zh-CN" sz="2400" dirty="0" err="1"/>
              <a:t>s-ih+k</a:t>
            </a:r>
            <a:r>
              <a:rPr lang="en-US" altLang="zh-CN" sz="2400" dirty="0"/>
              <a:t>/</a:t>
            </a:r>
            <a:endParaRPr lang="zh-CN" altLang="en-US" sz="2400" dirty="0"/>
          </a:p>
        </p:txBody>
      </p:sp>
      <p:sp>
        <p:nvSpPr>
          <p:cNvPr id="71" name="文本框 70"/>
          <p:cNvSpPr txBox="1"/>
          <p:nvPr/>
        </p:nvSpPr>
        <p:spPr>
          <a:xfrm>
            <a:off x="2952395" y="3660622"/>
            <a:ext cx="977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/</a:t>
            </a:r>
            <a:r>
              <a:rPr lang="en-US" altLang="zh-CN" sz="2400" dirty="0" err="1"/>
              <a:t>s+ih</a:t>
            </a:r>
            <a:r>
              <a:rPr lang="en-US" altLang="zh-CN" sz="2400" dirty="0"/>
              <a:t>/</a:t>
            </a:r>
            <a:endParaRPr lang="zh-CN" altLang="en-US" sz="2400" dirty="0"/>
          </a:p>
        </p:txBody>
      </p:sp>
      <p:sp>
        <p:nvSpPr>
          <p:cNvPr id="72" name="文本框 71"/>
          <p:cNvSpPr txBox="1"/>
          <p:nvPr/>
        </p:nvSpPr>
        <p:spPr>
          <a:xfrm>
            <a:off x="6641188" y="3677719"/>
            <a:ext cx="1182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/</a:t>
            </a:r>
            <a:r>
              <a:rPr lang="en-US" altLang="zh-CN" sz="2400" dirty="0" err="1"/>
              <a:t>ih-k+s</a:t>
            </a:r>
            <a:r>
              <a:rPr lang="en-US" altLang="zh-CN" sz="2400" dirty="0"/>
              <a:t>/</a:t>
            </a:r>
            <a:endParaRPr lang="zh-CN" altLang="en-US" sz="2400" dirty="0"/>
          </a:p>
        </p:txBody>
      </p:sp>
      <p:sp>
        <p:nvSpPr>
          <p:cNvPr id="73" name="文本框 72"/>
          <p:cNvSpPr txBox="1"/>
          <p:nvPr/>
        </p:nvSpPr>
        <p:spPr>
          <a:xfrm>
            <a:off x="8567565" y="3644647"/>
            <a:ext cx="88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/k-s/</a:t>
            </a:r>
            <a:endParaRPr lang="zh-CN" altLang="en-US" sz="2400" dirty="0"/>
          </a:p>
        </p:txBody>
      </p:sp>
      <p:sp>
        <p:nvSpPr>
          <p:cNvPr id="74" name="文本框 73"/>
          <p:cNvSpPr txBox="1"/>
          <p:nvPr/>
        </p:nvSpPr>
        <p:spPr>
          <a:xfrm>
            <a:off x="6070730" y="4989473"/>
            <a:ext cx="88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“six”</a:t>
            </a:r>
            <a:endParaRPr lang="zh-CN" altLang="en-US" sz="2400" dirty="0"/>
          </a:p>
        </p:txBody>
      </p:sp>
      <p:sp>
        <p:nvSpPr>
          <p:cNvPr id="75" name="灯片编号占位符 7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57831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Advantages of context-dependent models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Context-dependent models are more </a:t>
            </a:r>
            <a:r>
              <a:rPr lang="en-US" altLang="zh-CN" dirty="0">
                <a:solidFill>
                  <a:srgbClr val="FF0000"/>
                </a:solidFill>
              </a:rPr>
              <a:t>specific</a:t>
            </a:r>
            <a:r>
              <a:rPr lang="en-US" altLang="zh-CN" dirty="0"/>
              <a:t> than context-independent models</a:t>
            </a:r>
          </a:p>
          <a:p>
            <a:r>
              <a:rPr lang="en-US" altLang="zh-CN" dirty="0"/>
              <a:t>Increase the detail of modelling by extending the state space - but by defining multiple context dependent models, rather than more complex context independent models</a:t>
            </a:r>
          </a:p>
          <a:p>
            <a:r>
              <a:rPr lang="en-US" altLang="zh-CN" dirty="0"/>
              <a:t>Compensate for the incorrectness of the Markov assumption</a:t>
            </a:r>
          </a:p>
          <a:p>
            <a:r>
              <a:rPr lang="en-US" altLang="zh-CN" dirty="0"/>
              <a:t>Divide and conquer: as more context-dependent models are defined, each one becomes responsible for a smaller region of the acoustic-phonetic space</a:t>
            </a:r>
          </a:p>
          <a:p>
            <a:r>
              <a:rPr lang="en-US" altLang="zh-CN" dirty="0"/>
              <a:t>Let the data tell us how many contexts to model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59829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Types of </a:t>
            </a:r>
            <a:r>
              <a:rPr lang="en-US" altLang="zh-CN" dirty="0" err="1"/>
              <a:t>triphone</a:t>
            </a:r>
            <a:r>
              <a:rPr lang="en-US" altLang="zh-CN" dirty="0"/>
              <a:t> models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rgbClr val="0070C0"/>
                </a:solidFill>
              </a:rPr>
              <a:t>Word-internal </a:t>
            </a:r>
            <a:r>
              <a:rPr lang="en-US" altLang="zh-CN" dirty="0" err="1">
                <a:solidFill>
                  <a:srgbClr val="0070C0"/>
                </a:solidFill>
              </a:rPr>
              <a:t>triphones</a:t>
            </a:r>
            <a:r>
              <a:rPr lang="en-US" altLang="zh-CN" dirty="0">
                <a:solidFill>
                  <a:srgbClr val="0070C0"/>
                </a:solidFill>
              </a:rPr>
              <a:t> </a:t>
            </a:r>
            <a:r>
              <a:rPr lang="en-US" altLang="zh-CN" dirty="0"/>
              <a:t>Only take account of context within words, so “don’t ask” is represented by: </a:t>
            </a:r>
            <a:r>
              <a:rPr lang="pt-BR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sil d+oh d-oh+n oh-n+t n-t ah+s ah-s+k s-k sil</a:t>
            </a:r>
          </a:p>
          <a:p>
            <a:r>
              <a:rPr lang="en-US" altLang="zh-CN" dirty="0"/>
              <a:t>Word internal </a:t>
            </a:r>
            <a:r>
              <a:rPr lang="en-US" altLang="zh-CN" dirty="0" err="1"/>
              <a:t>triphones</a:t>
            </a:r>
            <a:r>
              <a:rPr lang="en-US" altLang="zh-CN" dirty="0"/>
              <a:t> result in far fewer models than cross-word models, and enable the </a:t>
            </a:r>
            <a:r>
              <a:rPr lang="en-US" altLang="zh-CN" dirty="0" err="1"/>
              <a:t>subword</a:t>
            </a:r>
            <a:r>
              <a:rPr lang="en-US" altLang="zh-CN" dirty="0"/>
              <a:t> sequence for a word to be known independent of the neighboring words.</a:t>
            </a:r>
          </a:p>
          <a:p>
            <a:r>
              <a:rPr lang="en-US" altLang="zh-CN" dirty="0"/>
              <a:t>But: context is not well-modelled at word boundaries.</a:t>
            </a:r>
          </a:p>
          <a:p>
            <a:r>
              <a:rPr lang="en-US" altLang="zh-CN" dirty="0">
                <a:solidFill>
                  <a:srgbClr val="0070C0"/>
                </a:solidFill>
              </a:rPr>
              <a:t>Cross-word </a:t>
            </a:r>
            <a:r>
              <a:rPr lang="en-US" altLang="zh-CN" dirty="0" err="1">
                <a:solidFill>
                  <a:srgbClr val="0070C0"/>
                </a:solidFill>
              </a:rPr>
              <a:t>triphones</a:t>
            </a:r>
            <a:r>
              <a:rPr lang="en-US" altLang="zh-CN" dirty="0">
                <a:solidFill>
                  <a:srgbClr val="0070C0"/>
                </a:solidFill>
              </a:rPr>
              <a:t> </a:t>
            </a:r>
            <a:r>
              <a:rPr lang="en-US" altLang="zh-CN" dirty="0"/>
              <a:t>“don’t ask” is represented by: </a:t>
            </a:r>
            <a:r>
              <a:rPr lang="pt-BR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sil sil-d+oh d-oh+n oh-n+t n-t+ah t-ah+s ah-s+k s-k+sil sil</a:t>
            </a:r>
          </a:p>
          <a:p>
            <a:r>
              <a:rPr lang="en-US" altLang="zh-CN" dirty="0"/>
              <a:t>Note that </a:t>
            </a:r>
            <a:r>
              <a:rPr lang="en-US" altLang="zh-CN" dirty="0" err="1"/>
              <a:t>triphone</a:t>
            </a:r>
            <a:r>
              <a:rPr lang="en-US" altLang="zh-CN" dirty="0"/>
              <a:t> context extends across words (</a:t>
            </a:r>
            <a:r>
              <a:rPr lang="en-US" altLang="zh-CN" dirty="0" err="1"/>
              <a:t>eg</a:t>
            </a:r>
            <a:r>
              <a:rPr lang="en-US" altLang="zh-CN" dirty="0"/>
              <a:t> unit </a:t>
            </a:r>
            <a:r>
              <a:rPr lang="en-US" altLang="zh-CN" dirty="0" err="1">
                <a:latin typeface="Courier New" panose="02070309020205020404" pitchFamily="49" charset="0"/>
                <a:cs typeface="Courier New" panose="02070309020205020404" pitchFamily="49" charset="0"/>
              </a:rPr>
              <a:t>n-t+ah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93090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Recognition with context-independent units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椭圆 6"/>
          <p:cNvSpPr/>
          <p:nvPr/>
        </p:nvSpPr>
        <p:spPr>
          <a:xfrm>
            <a:off x="4262052" y="2251864"/>
            <a:ext cx="668333" cy="675226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365884" y="2251862"/>
            <a:ext cx="668333" cy="675226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503170" y="2251859"/>
            <a:ext cx="668333" cy="675226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0" name="直接箭头连接符 9"/>
          <p:cNvCxnSpPr>
            <a:stCxn id="7" idx="6"/>
            <a:endCxn id="8" idx="2"/>
          </p:cNvCxnSpPr>
          <p:nvPr/>
        </p:nvCxnSpPr>
        <p:spPr>
          <a:xfrm flipV="1">
            <a:off x="4930385" y="2589475"/>
            <a:ext cx="435499" cy="2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" name="直接箭头连接符 10"/>
          <p:cNvCxnSpPr>
            <a:stCxn id="8" idx="6"/>
            <a:endCxn id="9" idx="2"/>
          </p:cNvCxnSpPr>
          <p:nvPr/>
        </p:nvCxnSpPr>
        <p:spPr>
          <a:xfrm flipV="1">
            <a:off x="6034217" y="2589472"/>
            <a:ext cx="468953" cy="3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2" name="文本框 11"/>
          <p:cNvSpPr txBox="1"/>
          <p:nvPr/>
        </p:nvSpPr>
        <p:spPr>
          <a:xfrm>
            <a:off x="4377966" y="2409916"/>
            <a:ext cx="41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t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5436791" y="2395168"/>
            <a:ext cx="55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eh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6626894" y="2405359"/>
            <a:ext cx="44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n</a:t>
            </a:r>
            <a:endParaRPr lang="zh-CN" altLang="en-US" dirty="0"/>
          </a:p>
        </p:txBody>
      </p:sp>
      <p:sp>
        <p:nvSpPr>
          <p:cNvPr id="22" name="椭圆 21"/>
          <p:cNvSpPr/>
          <p:nvPr/>
        </p:nvSpPr>
        <p:spPr>
          <a:xfrm>
            <a:off x="4265911" y="3432510"/>
            <a:ext cx="668333" cy="675226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5369743" y="3432508"/>
            <a:ext cx="668333" cy="675226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6507029" y="3432505"/>
            <a:ext cx="668333" cy="675226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25" name="直接箭头连接符 24"/>
          <p:cNvCxnSpPr>
            <a:stCxn id="22" idx="6"/>
            <a:endCxn id="23" idx="2"/>
          </p:cNvCxnSpPr>
          <p:nvPr/>
        </p:nvCxnSpPr>
        <p:spPr>
          <a:xfrm flipV="1">
            <a:off x="4934244" y="3770121"/>
            <a:ext cx="435499" cy="2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6" name="直接箭头连接符 25"/>
          <p:cNvCxnSpPr>
            <a:stCxn id="23" idx="6"/>
            <a:endCxn id="24" idx="2"/>
          </p:cNvCxnSpPr>
          <p:nvPr/>
        </p:nvCxnSpPr>
        <p:spPr>
          <a:xfrm flipV="1">
            <a:off x="6038076" y="3770118"/>
            <a:ext cx="468953" cy="3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7" name="文本框 26"/>
          <p:cNvSpPr txBox="1"/>
          <p:nvPr/>
        </p:nvSpPr>
        <p:spPr>
          <a:xfrm>
            <a:off x="4381825" y="3590562"/>
            <a:ext cx="41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p</a:t>
            </a:r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5440650" y="3575814"/>
            <a:ext cx="55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/>
              <a:t>ih</a:t>
            </a:r>
            <a:endParaRPr lang="zh-CN" altLang="en-US" dirty="0"/>
          </a:p>
        </p:txBody>
      </p:sp>
      <p:sp>
        <p:nvSpPr>
          <p:cNvPr id="29" name="文本框 28"/>
          <p:cNvSpPr txBox="1"/>
          <p:nvPr/>
        </p:nvSpPr>
        <p:spPr>
          <a:xfrm>
            <a:off x="6630753" y="3586005"/>
            <a:ext cx="44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n</a:t>
            </a:r>
            <a:endParaRPr lang="zh-CN" altLang="en-US" dirty="0"/>
          </a:p>
        </p:txBody>
      </p:sp>
      <p:cxnSp>
        <p:nvCxnSpPr>
          <p:cNvPr id="31" name="肘形连接符 30"/>
          <p:cNvCxnSpPr>
            <a:endCxn id="9" idx="6"/>
          </p:cNvCxnSpPr>
          <p:nvPr/>
        </p:nvCxnSpPr>
        <p:spPr>
          <a:xfrm>
            <a:off x="4262052" y="2589472"/>
            <a:ext cx="2909451" cy="12700"/>
          </a:xfrm>
          <a:prstGeom prst="bentConnector5">
            <a:avLst>
              <a:gd name="adj1" fmla="val -52224"/>
              <a:gd name="adj2" fmla="val 17813213"/>
              <a:gd name="adj3" fmla="val 157028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肘形连接符 49"/>
          <p:cNvCxnSpPr/>
          <p:nvPr/>
        </p:nvCxnSpPr>
        <p:spPr>
          <a:xfrm>
            <a:off x="4245324" y="3770118"/>
            <a:ext cx="2909451" cy="12700"/>
          </a:xfrm>
          <a:prstGeom prst="bentConnector5">
            <a:avLst>
              <a:gd name="adj1" fmla="val -45127"/>
              <a:gd name="adj2" fmla="val 6780953"/>
              <a:gd name="adj3" fmla="val 150438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/>
          <p:nvPr/>
        </p:nvCxnSpPr>
        <p:spPr>
          <a:xfrm flipV="1">
            <a:off x="7208143" y="2604960"/>
            <a:ext cx="435499" cy="2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6" name="直接箭头连接符 55"/>
          <p:cNvCxnSpPr/>
          <p:nvPr/>
        </p:nvCxnSpPr>
        <p:spPr>
          <a:xfrm flipV="1">
            <a:off x="3608803" y="2592012"/>
            <a:ext cx="435499" cy="2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7" name="直接箭头连接符 56"/>
          <p:cNvCxnSpPr/>
          <p:nvPr/>
        </p:nvCxnSpPr>
        <p:spPr>
          <a:xfrm flipV="1">
            <a:off x="3582736" y="3770118"/>
            <a:ext cx="435499" cy="2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8" name="直接箭头连接符 57"/>
          <p:cNvCxnSpPr/>
          <p:nvPr/>
        </p:nvCxnSpPr>
        <p:spPr>
          <a:xfrm flipV="1">
            <a:off x="7212002" y="3784632"/>
            <a:ext cx="435499" cy="2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9" name="直接箭头连接符 58"/>
          <p:cNvCxnSpPr>
            <a:endCxn id="22" idx="1"/>
          </p:cNvCxnSpPr>
          <p:nvPr/>
        </p:nvCxnSpPr>
        <p:spPr>
          <a:xfrm>
            <a:off x="3149600" y="2594582"/>
            <a:ext cx="1214186" cy="936813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3" name="直接箭头连接符 62"/>
          <p:cNvCxnSpPr>
            <a:endCxn id="7" idx="3"/>
          </p:cNvCxnSpPr>
          <p:nvPr/>
        </p:nvCxnSpPr>
        <p:spPr>
          <a:xfrm flipV="1">
            <a:off x="3157769" y="2828205"/>
            <a:ext cx="1202158" cy="941913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8140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Context-dependent units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24</a:t>
            </a:fld>
            <a:endParaRPr lang="en-US" altLang="zh-TW"/>
          </a:p>
        </p:txBody>
      </p:sp>
      <p:grpSp>
        <p:nvGrpSpPr>
          <p:cNvPr id="10" name="组合 9"/>
          <p:cNvGrpSpPr/>
          <p:nvPr/>
        </p:nvGrpSpPr>
        <p:grpSpPr>
          <a:xfrm>
            <a:off x="3550442" y="957091"/>
            <a:ext cx="1106360" cy="675226"/>
            <a:chOff x="2521743" y="1234225"/>
            <a:chExt cx="1106360" cy="675226"/>
          </a:xfrm>
        </p:grpSpPr>
        <p:sp>
          <p:nvSpPr>
            <p:cNvPr id="8" name="椭圆 7"/>
            <p:cNvSpPr/>
            <p:nvPr/>
          </p:nvSpPr>
          <p:spPr>
            <a:xfrm>
              <a:off x="2521743" y="1234225"/>
              <a:ext cx="1106360" cy="675226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658068" y="1374472"/>
              <a:ext cx="8471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err="1"/>
                <a:t>t+eh</a:t>
              </a:r>
              <a:endParaRPr lang="zh-CN" altLang="en-US" sz="2000" dirty="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268958" y="1511252"/>
            <a:ext cx="1106360" cy="675226"/>
            <a:chOff x="2521743" y="1234225"/>
            <a:chExt cx="1106360" cy="675226"/>
          </a:xfrm>
        </p:grpSpPr>
        <p:sp>
          <p:nvSpPr>
            <p:cNvPr id="12" name="椭圆 11"/>
            <p:cNvSpPr/>
            <p:nvPr/>
          </p:nvSpPr>
          <p:spPr>
            <a:xfrm>
              <a:off x="2521743" y="1234225"/>
              <a:ext cx="1106360" cy="675226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594567" y="1374472"/>
              <a:ext cx="9700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err="1"/>
                <a:t>t-eh+n</a:t>
              </a:r>
              <a:endParaRPr lang="zh-CN" altLang="en-US" sz="2000" dirty="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550442" y="2145801"/>
            <a:ext cx="1106360" cy="675226"/>
            <a:chOff x="2521743" y="1234225"/>
            <a:chExt cx="1106360" cy="675226"/>
          </a:xfrm>
        </p:grpSpPr>
        <p:sp>
          <p:nvSpPr>
            <p:cNvPr id="15" name="椭圆 14"/>
            <p:cNvSpPr/>
            <p:nvPr/>
          </p:nvSpPr>
          <p:spPr>
            <a:xfrm>
              <a:off x="2521743" y="1234225"/>
              <a:ext cx="1106360" cy="675226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594567" y="1374472"/>
              <a:ext cx="9700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err="1"/>
                <a:t>n-t+eh</a:t>
              </a:r>
              <a:endParaRPr lang="zh-CN" altLang="en-US" sz="2000" dirty="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922159" y="619478"/>
            <a:ext cx="1106360" cy="675226"/>
            <a:chOff x="2521743" y="1234225"/>
            <a:chExt cx="1106360" cy="675226"/>
          </a:xfrm>
        </p:grpSpPr>
        <p:sp>
          <p:nvSpPr>
            <p:cNvPr id="18" name="椭圆 17"/>
            <p:cNvSpPr/>
            <p:nvPr/>
          </p:nvSpPr>
          <p:spPr>
            <a:xfrm>
              <a:off x="2521743" y="1234225"/>
              <a:ext cx="1106360" cy="675226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594567" y="1374472"/>
              <a:ext cx="9700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/>
                <a:t>eh-n</a:t>
              </a:r>
              <a:endParaRPr lang="zh-CN" altLang="en-US" sz="2000" dirty="0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922159" y="1511252"/>
            <a:ext cx="1106360" cy="675226"/>
            <a:chOff x="2521743" y="1234225"/>
            <a:chExt cx="1106360" cy="675226"/>
          </a:xfrm>
        </p:grpSpPr>
        <p:sp>
          <p:nvSpPr>
            <p:cNvPr id="21" name="椭圆 20"/>
            <p:cNvSpPr/>
            <p:nvPr/>
          </p:nvSpPr>
          <p:spPr>
            <a:xfrm>
              <a:off x="2521743" y="1234225"/>
              <a:ext cx="1106360" cy="675226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594567" y="1374472"/>
              <a:ext cx="9700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err="1"/>
                <a:t>eh-n+t</a:t>
              </a:r>
              <a:endParaRPr lang="zh-CN" altLang="en-US" sz="2000" dirty="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922159" y="2403026"/>
            <a:ext cx="1106360" cy="675226"/>
            <a:chOff x="2521743" y="1234225"/>
            <a:chExt cx="1106360" cy="675226"/>
          </a:xfrm>
        </p:grpSpPr>
        <p:sp>
          <p:nvSpPr>
            <p:cNvPr id="24" name="椭圆 23"/>
            <p:cNvSpPr/>
            <p:nvPr/>
          </p:nvSpPr>
          <p:spPr>
            <a:xfrm>
              <a:off x="2521743" y="1234225"/>
              <a:ext cx="1106360" cy="675226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594567" y="1374472"/>
              <a:ext cx="9700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err="1"/>
                <a:t>eh-n+p</a:t>
              </a:r>
              <a:endParaRPr lang="zh-CN" altLang="en-US" sz="2000" dirty="0"/>
            </a:p>
          </p:txBody>
        </p:sp>
      </p:grpSp>
      <p:cxnSp>
        <p:nvCxnSpPr>
          <p:cNvPr id="27" name="直接箭头连接符 26"/>
          <p:cNvCxnSpPr>
            <a:stCxn id="8" idx="6"/>
            <a:endCxn id="12" idx="1"/>
          </p:cNvCxnSpPr>
          <p:nvPr/>
        </p:nvCxnSpPr>
        <p:spPr>
          <a:xfrm>
            <a:off x="4656802" y="1294704"/>
            <a:ext cx="774179" cy="31543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>
            <a:stCxn id="15" idx="6"/>
            <a:endCxn id="12" idx="3"/>
          </p:cNvCxnSpPr>
          <p:nvPr/>
        </p:nvCxnSpPr>
        <p:spPr>
          <a:xfrm flipV="1">
            <a:off x="4656802" y="2087593"/>
            <a:ext cx="774179" cy="39582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stCxn id="12" idx="7"/>
            <a:endCxn id="18" idx="3"/>
          </p:cNvCxnSpPr>
          <p:nvPr/>
        </p:nvCxnSpPr>
        <p:spPr>
          <a:xfrm flipV="1">
            <a:off x="6213295" y="1195819"/>
            <a:ext cx="870887" cy="41431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>
            <a:stCxn id="12" idx="6"/>
            <a:endCxn id="21" idx="2"/>
          </p:cNvCxnSpPr>
          <p:nvPr/>
        </p:nvCxnSpPr>
        <p:spPr>
          <a:xfrm>
            <a:off x="6375318" y="1848865"/>
            <a:ext cx="54684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>
            <a:stCxn id="12" idx="5"/>
            <a:endCxn id="24" idx="1"/>
          </p:cNvCxnSpPr>
          <p:nvPr/>
        </p:nvCxnSpPr>
        <p:spPr>
          <a:xfrm>
            <a:off x="6213295" y="2087593"/>
            <a:ext cx="870887" cy="41431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组合 63"/>
          <p:cNvGrpSpPr/>
          <p:nvPr/>
        </p:nvGrpSpPr>
        <p:grpSpPr>
          <a:xfrm>
            <a:off x="3613943" y="3472154"/>
            <a:ext cx="4478077" cy="2458774"/>
            <a:chOff x="2521743" y="3472154"/>
            <a:chExt cx="4478077" cy="2458774"/>
          </a:xfrm>
        </p:grpSpPr>
        <p:grpSp>
          <p:nvGrpSpPr>
            <p:cNvPr id="41" name="组合 40"/>
            <p:cNvGrpSpPr/>
            <p:nvPr/>
          </p:nvGrpSpPr>
          <p:grpSpPr>
            <a:xfrm>
              <a:off x="2521743" y="3809767"/>
              <a:ext cx="1106360" cy="675226"/>
              <a:chOff x="2521743" y="1234225"/>
              <a:chExt cx="1106360" cy="675226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2521743" y="1234225"/>
                <a:ext cx="1106360" cy="675226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2658068" y="1374472"/>
                <a:ext cx="8471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 err="1"/>
                  <a:t>p+ih</a:t>
                </a:r>
                <a:endParaRPr lang="zh-CN" altLang="en-US" sz="2000" dirty="0"/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4240259" y="4363928"/>
              <a:ext cx="1106360" cy="675226"/>
              <a:chOff x="2521743" y="1234225"/>
              <a:chExt cx="1106360" cy="675226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2521743" y="1234225"/>
                <a:ext cx="1106360" cy="675226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2594567" y="1374472"/>
                <a:ext cx="9700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 err="1"/>
                  <a:t>p-ih+n</a:t>
                </a:r>
                <a:endParaRPr lang="zh-CN" altLang="en-US" sz="2000" dirty="0"/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2521743" y="4998477"/>
              <a:ext cx="1106360" cy="675226"/>
              <a:chOff x="2521743" y="1234225"/>
              <a:chExt cx="1106360" cy="675226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2521743" y="1234225"/>
                <a:ext cx="1106360" cy="675226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2594567" y="1374472"/>
                <a:ext cx="9700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 err="1"/>
                  <a:t>n-p+ih</a:t>
                </a:r>
                <a:endParaRPr lang="zh-CN" altLang="en-US" sz="2000" dirty="0"/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5893460" y="3472154"/>
              <a:ext cx="1106360" cy="675226"/>
              <a:chOff x="2521743" y="1234225"/>
              <a:chExt cx="1106360" cy="675226"/>
            </a:xfrm>
          </p:grpSpPr>
          <p:sp>
            <p:nvSpPr>
              <p:cNvPr id="51" name="椭圆 50"/>
              <p:cNvSpPr/>
              <p:nvPr/>
            </p:nvSpPr>
            <p:spPr>
              <a:xfrm>
                <a:off x="2521743" y="1234225"/>
                <a:ext cx="1106360" cy="675226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2594567" y="1374472"/>
                <a:ext cx="9700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 err="1"/>
                  <a:t>ih</a:t>
                </a:r>
                <a:r>
                  <a:rPr lang="en-US" altLang="zh-CN" sz="2000" dirty="0"/>
                  <a:t>-n</a:t>
                </a:r>
                <a:endParaRPr lang="zh-CN" altLang="en-US" sz="2000" dirty="0"/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5893460" y="4363928"/>
              <a:ext cx="1106360" cy="675226"/>
              <a:chOff x="2521743" y="1234225"/>
              <a:chExt cx="1106360" cy="675226"/>
            </a:xfrm>
          </p:grpSpPr>
          <p:sp>
            <p:nvSpPr>
              <p:cNvPr id="54" name="椭圆 53"/>
              <p:cNvSpPr/>
              <p:nvPr/>
            </p:nvSpPr>
            <p:spPr>
              <a:xfrm>
                <a:off x="2521743" y="1234225"/>
                <a:ext cx="1106360" cy="675226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5" name="文本框 54"/>
              <p:cNvSpPr txBox="1"/>
              <p:nvPr/>
            </p:nvSpPr>
            <p:spPr>
              <a:xfrm>
                <a:off x="2594567" y="1374472"/>
                <a:ext cx="9700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 err="1"/>
                  <a:t>ih-n+t</a:t>
                </a:r>
                <a:endParaRPr lang="zh-CN" altLang="en-US" sz="2000" dirty="0"/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5893460" y="5255702"/>
              <a:ext cx="1106360" cy="675226"/>
              <a:chOff x="2521743" y="1234225"/>
              <a:chExt cx="1106360" cy="675226"/>
            </a:xfrm>
          </p:grpSpPr>
          <p:sp>
            <p:nvSpPr>
              <p:cNvPr id="57" name="椭圆 56"/>
              <p:cNvSpPr/>
              <p:nvPr/>
            </p:nvSpPr>
            <p:spPr>
              <a:xfrm>
                <a:off x="2521743" y="1234225"/>
                <a:ext cx="1106360" cy="675226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8" name="文本框 57"/>
              <p:cNvSpPr txBox="1"/>
              <p:nvPr/>
            </p:nvSpPr>
            <p:spPr>
              <a:xfrm>
                <a:off x="2594567" y="1374472"/>
                <a:ext cx="9700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 err="1"/>
                  <a:t>ih-n+p</a:t>
                </a:r>
                <a:endParaRPr lang="zh-CN" altLang="en-US" sz="2000" dirty="0"/>
              </a:p>
            </p:txBody>
          </p:sp>
        </p:grpSp>
        <p:cxnSp>
          <p:nvCxnSpPr>
            <p:cNvPr id="59" name="直接箭头连接符 58"/>
            <p:cNvCxnSpPr>
              <a:stCxn id="42" idx="6"/>
              <a:endCxn id="45" idx="1"/>
            </p:cNvCxnSpPr>
            <p:nvPr/>
          </p:nvCxnSpPr>
          <p:spPr>
            <a:xfrm>
              <a:off x="3628103" y="4147380"/>
              <a:ext cx="774179" cy="31543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箭头连接符 59"/>
            <p:cNvCxnSpPr>
              <a:stCxn id="48" idx="6"/>
              <a:endCxn id="45" idx="3"/>
            </p:cNvCxnSpPr>
            <p:nvPr/>
          </p:nvCxnSpPr>
          <p:spPr>
            <a:xfrm flipV="1">
              <a:off x="3628103" y="4940269"/>
              <a:ext cx="774179" cy="39582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箭头连接符 60"/>
            <p:cNvCxnSpPr>
              <a:stCxn id="45" idx="7"/>
              <a:endCxn id="51" idx="3"/>
            </p:cNvCxnSpPr>
            <p:nvPr/>
          </p:nvCxnSpPr>
          <p:spPr>
            <a:xfrm flipV="1">
              <a:off x="5184596" y="4048495"/>
              <a:ext cx="870887" cy="41431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箭头连接符 61"/>
            <p:cNvCxnSpPr>
              <a:stCxn id="45" idx="6"/>
              <a:endCxn id="54" idx="2"/>
            </p:cNvCxnSpPr>
            <p:nvPr/>
          </p:nvCxnSpPr>
          <p:spPr>
            <a:xfrm>
              <a:off x="5346619" y="4701541"/>
              <a:ext cx="54684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箭头连接符 62"/>
            <p:cNvCxnSpPr>
              <a:stCxn id="45" idx="5"/>
              <a:endCxn id="57" idx="1"/>
            </p:cNvCxnSpPr>
            <p:nvPr/>
          </p:nvCxnSpPr>
          <p:spPr>
            <a:xfrm>
              <a:off x="5184596" y="4940269"/>
              <a:ext cx="870887" cy="41431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肘形连接符 69"/>
          <p:cNvCxnSpPr>
            <a:stCxn id="21" idx="6"/>
            <a:endCxn id="15" idx="2"/>
          </p:cNvCxnSpPr>
          <p:nvPr/>
        </p:nvCxnSpPr>
        <p:spPr>
          <a:xfrm flipH="1">
            <a:off x="3550442" y="1848865"/>
            <a:ext cx="4478077" cy="634549"/>
          </a:xfrm>
          <a:prstGeom prst="bentConnector5">
            <a:avLst>
              <a:gd name="adj1" fmla="val -26943"/>
              <a:gd name="adj2" fmla="val 775647"/>
              <a:gd name="adj3" fmla="val 127226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肘形连接符 75"/>
          <p:cNvCxnSpPr>
            <a:stCxn id="24" idx="6"/>
            <a:endCxn id="48" idx="2"/>
          </p:cNvCxnSpPr>
          <p:nvPr/>
        </p:nvCxnSpPr>
        <p:spPr>
          <a:xfrm flipH="1">
            <a:off x="3613943" y="2740639"/>
            <a:ext cx="4414576" cy="2595451"/>
          </a:xfrm>
          <a:prstGeom prst="bentConnector5">
            <a:avLst>
              <a:gd name="adj1" fmla="val -23014"/>
              <a:gd name="adj2" fmla="val 149332"/>
              <a:gd name="adj3" fmla="val 113233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" name="组合 117"/>
          <p:cNvGrpSpPr/>
          <p:nvPr/>
        </p:nvGrpSpPr>
        <p:grpSpPr>
          <a:xfrm>
            <a:off x="2628900" y="2724692"/>
            <a:ext cx="6180378" cy="3735099"/>
            <a:chOff x="2044700" y="2724692"/>
            <a:chExt cx="5671710" cy="3735099"/>
          </a:xfrm>
        </p:grpSpPr>
        <p:cxnSp>
          <p:nvCxnSpPr>
            <p:cNvPr id="107" name="直接连接符 106"/>
            <p:cNvCxnSpPr>
              <a:stCxn id="54" idx="6"/>
            </p:cNvCxnSpPr>
            <p:nvPr/>
          </p:nvCxnSpPr>
          <p:spPr>
            <a:xfrm>
              <a:off x="7058185" y="4701541"/>
              <a:ext cx="65822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>
            <a:xfrm flipV="1">
              <a:off x="7708684" y="4701541"/>
              <a:ext cx="0" cy="17582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>
              <a:off x="2044700" y="6459791"/>
              <a:ext cx="5664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 flipV="1">
              <a:off x="2044700" y="2943383"/>
              <a:ext cx="0" cy="35164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 flipV="1">
              <a:off x="2044700" y="2724692"/>
              <a:ext cx="994383" cy="221242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组合 118"/>
          <p:cNvGrpSpPr/>
          <p:nvPr/>
        </p:nvGrpSpPr>
        <p:grpSpPr>
          <a:xfrm>
            <a:off x="3416083" y="5563664"/>
            <a:ext cx="5101092" cy="605822"/>
            <a:chOff x="2044700" y="2465445"/>
            <a:chExt cx="6103296" cy="1853213"/>
          </a:xfrm>
        </p:grpSpPr>
        <p:cxnSp>
          <p:nvCxnSpPr>
            <p:cNvPr id="120" name="直接连接符 119"/>
            <p:cNvCxnSpPr>
              <a:stCxn id="57" idx="6"/>
            </p:cNvCxnSpPr>
            <p:nvPr/>
          </p:nvCxnSpPr>
          <p:spPr>
            <a:xfrm>
              <a:off x="7639311" y="2556147"/>
              <a:ext cx="508685" cy="347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 flipV="1">
              <a:off x="8147994" y="2560409"/>
              <a:ext cx="0" cy="17582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/>
          </p:nvCxnSpPr>
          <p:spPr>
            <a:xfrm>
              <a:off x="2044700" y="4271819"/>
              <a:ext cx="610329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/>
            <p:cNvCxnSpPr/>
            <p:nvPr/>
          </p:nvCxnSpPr>
          <p:spPr>
            <a:xfrm flipV="1">
              <a:off x="2044700" y="2943384"/>
              <a:ext cx="0" cy="132843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 flipV="1">
              <a:off x="2044700" y="2465445"/>
              <a:ext cx="430589" cy="443816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3745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Triphone</a:t>
            </a:r>
            <a:r>
              <a:rPr lang="en-US" altLang="zh-CN" dirty="0"/>
              <a:t> models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How many </a:t>
            </a:r>
            <a:r>
              <a:rPr lang="en-US" altLang="zh-CN" dirty="0" err="1"/>
              <a:t>triphones</a:t>
            </a:r>
            <a:r>
              <a:rPr lang="en-US" altLang="zh-CN" dirty="0"/>
              <a:t> are there? Consider a 40 phone system. 40</a:t>
            </a:r>
            <a:r>
              <a:rPr lang="en-US" altLang="zh-CN" baseline="30000" dirty="0"/>
              <a:t>3</a:t>
            </a:r>
            <a:r>
              <a:rPr lang="en-US" altLang="zh-CN" dirty="0"/>
              <a:t> = 64 000 possible triphones. In a cross-word system maybe 50 000 can occur</a:t>
            </a:r>
          </a:p>
          <a:p>
            <a:r>
              <a:rPr lang="en-US" altLang="zh-CN" dirty="0"/>
              <a:t>Number of parameters:</a:t>
            </a:r>
          </a:p>
          <a:p>
            <a:pPr lvl="1"/>
            <a:r>
              <a:rPr lang="en-US" altLang="zh-CN" dirty="0"/>
              <a:t>50 000 three-state HMMs, with 10 component Gaussian mixtures per state: 1.5M Gaussians</a:t>
            </a:r>
          </a:p>
          <a:p>
            <a:pPr lvl="1"/>
            <a:r>
              <a:rPr lang="en-US" altLang="zh-CN" dirty="0"/>
              <a:t>39-dimension feature vectors (12 MFCCs + energy), deltas and accelerations</a:t>
            </a:r>
          </a:p>
          <a:p>
            <a:pPr lvl="1"/>
            <a:r>
              <a:rPr lang="en-US" altLang="zh-CN" dirty="0"/>
              <a:t>Assuming diagonal Gaussians: about 790 parameters/state</a:t>
            </a:r>
          </a:p>
          <a:p>
            <a:pPr lvl="1"/>
            <a:r>
              <a:rPr lang="en-US" altLang="zh-CN" dirty="0"/>
              <a:t>Total about 118 million parameters!</a:t>
            </a:r>
          </a:p>
          <a:p>
            <a:r>
              <a:rPr lang="en-US" altLang="zh-CN" dirty="0"/>
              <a:t>We would need a very large amount of training data to train such a system to enable robust estimation of all parameters to ensure that all possible </a:t>
            </a:r>
            <a:r>
              <a:rPr lang="en-US" altLang="zh-CN" dirty="0" err="1"/>
              <a:t>triphones</a:t>
            </a:r>
            <a:r>
              <a:rPr lang="en-US" altLang="zh-CN" dirty="0"/>
              <a:t> are observed (more than once) in the training data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261573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Modelling infrequent </a:t>
            </a:r>
            <a:r>
              <a:rPr lang="en-US" altLang="zh-CN" dirty="0" err="1"/>
              <a:t>triphones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number of possible </a:t>
            </a:r>
            <a:r>
              <a:rPr lang="en-US" altLang="zh-CN" dirty="0" err="1"/>
              <a:t>triphone</a:t>
            </a:r>
            <a:r>
              <a:rPr lang="en-US" altLang="zh-CN" dirty="0"/>
              <a:t> types is much greater than the number of observed </a:t>
            </a:r>
            <a:r>
              <a:rPr lang="en-US" altLang="zh-CN" dirty="0" err="1"/>
              <a:t>triphone</a:t>
            </a:r>
            <a:r>
              <a:rPr lang="en-US" altLang="zh-CN" dirty="0"/>
              <a:t> tokens.</a:t>
            </a:r>
          </a:p>
          <a:p>
            <a:pPr lvl="1"/>
            <a:r>
              <a:rPr lang="en-US" altLang="zh-CN" dirty="0"/>
              <a:t>Smoothing - combine less-specific and more-specific models</a:t>
            </a:r>
          </a:p>
          <a:p>
            <a:pPr lvl="1"/>
            <a:r>
              <a:rPr lang="en-US" altLang="zh-CN" dirty="0"/>
              <a:t>Parameter Sharing - different contexts share models</a:t>
            </a:r>
          </a:p>
          <a:p>
            <a:pPr lvl="2"/>
            <a:r>
              <a:rPr lang="en-US" altLang="zh-CN" dirty="0"/>
              <a:t>Bottom-up - start with all possible contexts, then merge</a:t>
            </a:r>
          </a:p>
          <a:p>
            <a:pPr lvl="2"/>
            <a:r>
              <a:rPr lang="en-US" altLang="zh-CN" dirty="0"/>
              <a:t>Top-down - start with a single context, then split</a:t>
            </a:r>
          </a:p>
          <a:p>
            <a:pPr lvl="1"/>
            <a:r>
              <a:rPr lang="en-US" altLang="zh-CN" dirty="0"/>
              <a:t>All approaches are data driven</a:t>
            </a:r>
          </a:p>
          <a:p>
            <a:pPr marL="200020" lvl="1" indent="0">
              <a:buNone/>
            </a:pPr>
            <a:r>
              <a:rPr lang="en-US" altLang="zh-CN" dirty="0"/>
              <a:t>     NB: knowledge is used to make it work effectively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722629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Smoothing: Backing off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Basic idea Use less-specific models when there is not enough data to train a more specific one</a:t>
            </a:r>
          </a:p>
          <a:p>
            <a:r>
              <a:rPr lang="en-US" altLang="zh-CN" dirty="0"/>
              <a:t>For example if a </a:t>
            </a:r>
            <a:r>
              <a:rPr lang="en-US" altLang="zh-CN" dirty="0" err="1"/>
              <a:t>triphone</a:t>
            </a:r>
            <a:r>
              <a:rPr lang="en-US" altLang="zh-CN" dirty="0"/>
              <a:t> is not observed (or only a few examples are observed) use a </a:t>
            </a:r>
            <a:r>
              <a:rPr lang="en-US" altLang="zh-CN" dirty="0" err="1"/>
              <a:t>biphone</a:t>
            </a:r>
            <a:r>
              <a:rPr lang="en-US" altLang="zh-CN" dirty="0"/>
              <a:t> model: </a:t>
            </a:r>
            <a:r>
              <a:rPr lang="en-US" altLang="zh-CN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sh-iy+l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→ </a:t>
            </a:r>
            <a:r>
              <a:rPr lang="en-US" altLang="zh-CN" dirty="0" err="1">
                <a:latin typeface="Courier New" panose="02070309020205020404" pitchFamily="49" charset="0"/>
                <a:cs typeface="Courier New" panose="02070309020205020404" pitchFamily="49" charset="0"/>
              </a:rPr>
              <a:t>iy+l</a:t>
            </a:r>
            <a:endParaRPr lang="en-US" altLang="zh-CN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CN" dirty="0"/>
              <a:t>If only a few </a:t>
            </a:r>
            <a:r>
              <a:rPr lang="en-US" altLang="zh-CN" dirty="0" err="1"/>
              <a:t>biphone</a:t>
            </a:r>
            <a:r>
              <a:rPr lang="en-US" altLang="zh-CN" dirty="0"/>
              <a:t> occurrences use a </a:t>
            </a:r>
            <a:r>
              <a:rPr lang="en-US" altLang="zh-CN" dirty="0" err="1"/>
              <a:t>monophone</a:t>
            </a:r>
            <a:r>
              <a:rPr lang="en-US" altLang="zh-CN" dirty="0"/>
              <a:t>:</a:t>
            </a:r>
          </a:p>
          <a:p>
            <a:r>
              <a:rPr lang="en-US" altLang="zh-CN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sh-iy+l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→ </a:t>
            </a:r>
            <a:r>
              <a:rPr lang="en-US" altLang="zh-CN" dirty="0" err="1">
                <a:latin typeface="Courier New" panose="02070309020205020404" pitchFamily="49" charset="0"/>
                <a:cs typeface="Courier New" panose="02070309020205020404" pitchFamily="49" charset="0"/>
              </a:rPr>
              <a:t>iy+l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→ </a:t>
            </a:r>
            <a:r>
              <a:rPr lang="en-US" altLang="zh-CN" dirty="0" err="1">
                <a:latin typeface="Courier New" panose="02070309020205020404" pitchFamily="49" charset="0"/>
                <a:cs typeface="Courier New" panose="02070309020205020404" pitchFamily="49" charset="0"/>
              </a:rPr>
              <a:t>iy</a:t>
            </a:r>
            <a:endParaRPr lang="en-US" altLang="zh-CN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CN" dirty="0"/>
              <a:t>Use a minimum training example count to determine whether a triphone should be modelled or backed-off to a </a:t>
            </a:r>
            <a:r>
              <a:rPr lang="en-US" altLang="zh-CN" dirty="0" err="1"/>
              <a:t>biphone</a:t>
            </a:r>
            <a:r>
              <a:rPr lang="en-US" altLang="zh-CN" dirty="0"/>
              <a:t> (likewise for </a:t>
            </a:r>
            <a:r>
              <a:rPr lang="en-US" altLang="zh-CN" dirty="0" err="1"/>
              <a:t>biphones</a:t>
            </a:r>
            <a:r>
              <a:rPr lang="en-US" altLang="zh-CN" dirty="0"/>
              <a:t>)</a:t>
            </a:r>
          </a:p>
          <a:p>
            <a:r>
              <a:rPr lang="en-US" altLang="zh-CN" dirty="0"/>
              <a:t>Ensures that each model is well trained</a:t>
            </a:r>
          </a:p>
          <a:p>
            <a:r>
              <a:rPr lang="en-US" altLang="zh-CN" dirty="0"/>
              <a:t>But training data is sparse (especially when cross-word </a:t>
            </a:r>
            <a:r>
              <a:rPr lang="en-US" altLang="zh-CN" dirty="0" err="1"/>
              <a:t>triphones</a:t>
            </a:r>
            <a:r>
              <a:rPr lang="en-US" altLang="zh-CN" dirty="0"/>
              <a:t> are used) so relatively few specific </a:t>
            </a:r>
            <a:r>
              <a:rPr lang="en-US" altLang="zh-CN" dirty="0" err="1"/>
              <a:t>triphone</a:t>
            </a:r>
            <a:r>
              <a:rPr lang="en-US" altLang="zh-CN" dirty="0"/>
              <a:t> models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324492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Smoothing: Interpolation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Basic idea Combine less-specific models with more specific models</a:t>
                </a:r>
              </a:p>
              <a:p>
                <a:r>
                  <a:rPr lang="en-US" altLang="zh-CN" dirty="0"/>
                  <a:t>Interpolate the parameters of a </a:t>
                </a:r>
                <a:r>
                  <a:rPr lang="en-US" altLang="zh-CN" dirty="0" err="1"/>
                  <a:t>triphone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𝑡𝑟𝑖</m:t>
                        </m:r>
                      </m:sup>
                    </m:sSup>
                  </m:oMath>
                </a14:m>
                <a:r>
                  <a:rPr lang="en-US" altLang="zh-CN" dirty="0"/>
                  <a:t> with those of a </a:t>
                </a:r>
                <a:r>
                  <a:rPr lang="en-US" altLang="zh-CN" dirty="0" err="1"/>
                  <a:t>biphone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𝑏𝑖</m:t>
                        </m:r>
                      </m:sup>
                    </m:sSup>
                  </m:oMath>
                </a14:m>
                <a:r>
                  <a:rPr lang="en-US" altLang="zh-CN" dirty="0"/>
                  <a:t> and a </a:t>
                </a:r>
                <a:r>
                  <a:rPr lang="en-US" altLang="zh-CN" dirty="0" err="1"/>
                  <a:t>monophone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𝑚𝑜𝑛𝑜</m:t>
                        </m:r>
                      </m:sup>
                    </m:sSup>
                  </m:oMath>
                </a14:m>
                <a:r>
                  <a:rPr lang="en-US" altLang="zh-CN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𝑡𝑟𝑖</m:t>
                        </m:r>
                      </m:sup>
                    </m:sSup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𝑡𝑟𝑖</m:t>
                        </m:r>
                      </m:sup>
                    </m:sSup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𝑏𝑖</m:t>
                        </m:r>
                      </m:sup>
                    </m:sSup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𝑚𝑜𝑛𝑜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r>
                  <a:rPr lang="en-US" altLang="zh-CN" dirty="0"/>
                  <a:t>Estimate the interpolation parameters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CN" dirty="0"/>
                  <a:t> using deleted interpolation</a:t>
                </a:r>
              </a:p>
              <a:p>
                <a:r>
                  <a:rPr lang="en-US" altLang="zh-CN" dirty="0"/>
                  <a:t>This enables more </a:t>
                </a:r>
                <a:r>
                  <a:rPr lang="en-US" altLang="zh-CN" dirty="0" err="1"/>
                  <a:t>triphone</a:t>
                </a:r>
                <a:r>
                  <a:rPr lang="en-US" altLang="zh-CN" dirty="0"/>
                  <a:t> models to be estimated, but adds robustness by sharing training data from other contexts (through the </a:t>
                </a:r>
                <a:r>
                  <a:rPr lang="en-US" altLang="zh-CN" dirty="0" err="1"/>
                  <a:t>biphone</a:t>
                </a:r>
                <a:r>
                  <a:rPr lang="en-US" altLang="zh-CN" dirty="0"/>
                  <a:t> and </a:t>
                </a:r>
                <a:r>
                  <a:rPr lang="en-US" altLang="zh-CN" dirty="0" err="1"/>
                  <a:t>monophone</a:t>
                </a:r>
                <a:r>
                  <a:rPr lang="en-US" altLang="zh-CN" dirty="0"/>
                  <a:t> models)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1568" r="-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710898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Parameter Sharing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Basic idea</a:t>
            </a:r>
            <a:r>
              <a:rPr lang="en-US" altLang="zh-CN" dirty="0"/>
              <a:t> Explicitly share models or parameters between different contexts enables training data to be shared between the models enables models to share parameters</a:t>
            </a:r>
          </a:p>
          <a:p>
            <a:r>
              <a:rPr lang="en-US" altLang="zh-CN" dirty="0"/>
              <a:t>Sharing can take place at different levels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dirty="0"/>
              <a:t>Sharing Gaussians: all distributions share the same set of Gaussians but have different mixture weights (</a:t>
            </a:r>
            <a:r>
              <a:rPr lang="en-US" altLang="zh-CN" dirty="0">
                <a:solidFill>
                  <a:srgbClr val="FF0000"/>
                </a:solidFill>
              </a:rPr>
              <a:t>tied mixtures</a:t>
            </a:r>
            <a:r>
              <a:rPr lang="en-US" altLang="zh-CN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dirty="0"/>
              <a:t>Sharing states: allow different models to share the same states (</a:t>
            </a:r>
            <a:r>
              <a:rPr lang="en-US" altLang="zh-CN" dirty="0">
                <a:solidFill>
                  <a:srgbClr val="FF0000"/>
                </a:solidFill>
              </a:rPr>
              <a:t>state clustering</a:t>
            </a:r>
            <a:r>
              <a:rPr lang="en-US" altLang="zh-CN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dirty="0"/>
              <a:t>Sharing models: merge those context-dependent models that are the most similar (</a:t>
            </a:r>
            <a:r>
              <a:rPr lang="en-US" altLang="zh-CN" dirty="0">
                <a:solidFill>
                  <a:srgbClr val="FF0000"/>
                </a:solidFill>
              </a:rPr>
              <a:t>generalized </a:t>
            </a:r>
            <a:r>
              <a:rPr lang="en-US" altLang="zh-CN" dirty="0" err="1">
                <a:solidFill>
                  <a:srgbClr val="FF0000"/>
                </a:solidFill>
              </a:rPr>
              <a:t>triphones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40440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Recap: Continuous Density HMM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Parameters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zh-CN" dirty="0"/>
                  <a:t>:</a:t>
                </a:r>
              </a:p>
              <a:p>
                <a:r>
                  <a:rPr lang="en-US" altLang="zh-CN" dirty="0"/>
                  <a:t>Transition probabilities: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𝑘𝑗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Output probability density function: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组合 6"/>
          <p:cNvGrpSpPr/>
          <p:nvPr/>
        </p:nvGrpSpPr>
        <p:grpSpPr>
          <a:xfrm>
            <a:off x="3686187" y="1114631"/>
            <a:ext cx="3734434" cy="675231"/>
            <a:chOff x="3686187" y="1114631"/>
            <a:chExt cx="3734434" cy="675231"/>
          </a:xfrm>
        </p:grpSpPr>
        <p:grpSp>
          <p:nvGrpSpPr>
            <p:cNvPr id="8" name="组合 7"/>
            <p:cNvGrpSpPr/>
            <p:nvPr/>
          </p:nvGrpSpPr>
          <p:grpSpPr>
            <a:xfrm>
              <a:off x="3686187" y="1114631"/>
              <a:ext cx="3734434" cy="675231"/>
              <a:chOff x="4026756" y="1970975"/>
              <a:chExt cx="3734434" cy="675231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4026756" y="1970975"/>
                <a:ext cx="3734434" cy="675231"/>
                <a:chOff x="1749928" y="4524704"/>
                <a:chExt cx="2297984" cy="409906"/>
              </a:xfrm>
            </p:grpSpPr>
            <p:sp>
              <p:nvSpPr>
                <p:cNvPr id="13" name="椭圆 12"/>
                <p:cNvSpPr/>
                <p:nvPr/>
              </p:nvSpPr>
              <p:spPr>
                <a:xfrm>
                  <a:off x="1749928" y="4524707"/>
                  <a:ext cx="411259" cy="409903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4" name="椭圆 13"/>
                <p:cNvSpPr/>
                <p:nvPr/>
              </p:nvSpPr>
              <p:spPr>
                <a:xfrm>
                  <a:off x="2678525" y="4524706"/>
                  <a:ext cx="411259" cy="409903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5" name="椭圆 14"/>
                <p:cNvSpPr/>
                <p:nvPr/>
              </p:nvSpPr>
              <p:spPr>
                <a:xfrm>
                  <a:off x="3636653" y="4524704"/>
                  <a:ext cx="411259" cy="409903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cxnSp>
              <p:nvCxnSpPr>
                <p:cNvPr id="16" name="直接箭头连接符 15"/>
                <p:cNvCxnSpPr>
                  <a:stCxn id="13" idx="6"/>
                  <a:endCxn id="14" idx="2"/>
                </p:cNvCxnSpPr>
                <p:nvPr/>
              </p:nvCxnSpPr>
              <p:spPr>
                <a:xfrm flipV="1">
                  <a:off x="2161187" y="4729657"/>
                  <a:ext cx="517338" cy="1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17" name="直接箭头连接符 16"/>
                <p:cNvCxnSpPr>
                  <a:stCxn id="14" idx="6"/>
                  <a:endCxn id="15" idx="2"/>
                </p:cNvCxnSpPr>
                <p:nvPr/>
              </p:nvCxnSpPr>
              <p:spPr>
                <a:xfrm flipV="1">
                  <a:off x="3089784" y="4729655"/>
                  <a:ext cx="546870" cy="2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文本框 11"/>
                  <p:cNvSpPr txBox="1"/>
                  <p:nvPr/>
                </p:nvSpPr>
                <p:spPr>
                  <a:xfrm>
                    <a:off x="4053419" y="2085725"/>
                    <a:ext cx="591028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文本框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53419" y="2085725"/>
                    <a:ext cx="591028" cy="40011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5155" b="-7692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/>
                <p:cNvSpPr txBox="1"/>
                <p:nvPr/>
              </p:nvSpPr>
              <p:spPr>
                <a:xfrm>
                  <a:off x="5229268" y="1229381"/>
                  <a:ext cx="59102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文本框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9268" y="1229381"/>
                  <a:ext cx="591028" cy="400110"/>
                </a:xfrm>
                <a:prstGeom prst="rect">
                  <a:avLst/>
                </a:prstGeom>
                <a:blipFill>
                  <a:blip r:embed="rId4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/>
                <p:cNvSpPr txBox="1"/>
                <p:nvPr/>
              </p:nvSpPr>
              <p:spPr>
                <a:xfrm>
                  <a:off x="6793362" y="1229381"/>
                  <a:ext cx="59102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sz="20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文本框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3362" y="1229381"/>
                  <a:ext cx="591028" cy="400110"/>
                </a:xfrm>
                <a:prstGeom prst="rect">
                  <a:avLst/>
                </a:prstGeom>
                <a:blipFill>
                  <a:blip r:embed="rId5"/>
                  <a:stretch>
                    <a:fillRect r="-5155" b="-769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8" name="直接箭头连接符 17"/>
          <p:cNvCxnSpPr>
            <a:stCxn id="13" idx="4"/>
          </p:cNvCxnSpPr>
          <p:nvPr/>
        </p:nvCxnSpPr>
        <p:spPr>
          <a:xfrm flipH="1">
            <a:off x="4020353" y="1789862"/>
            <a:ext cx="1" cy="851737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H="1">
            <a:off x="5546617" y="1788055"/>
            <a:ext cx="1" cy="851737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H="1">
            <a:off x="7086454" y="1788055"/>
            <a:ext cx="1" cy="851737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3947729" y="2632778"/>
            <a:ext cx="145247" cy="887179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5473991" y="2622782"/>
            <a:ext cx="145247" cy="887179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7013830" y="2632777"/>
            <a:ext cx="145247" cy="887179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/>
            </p:nvSpPr>
            <p:spPr>
              <a:xfrm>
                <a:off x="3867778" y="3583879"/>
                <a:ext cx="53412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778" y="3583879"/>
                <a:ext cx="534121" cy="307777"/>
              </a:xfrm>
              <a:prstGeom prst="rect">
                <a:avLst/>
              </a:prstGeom>
              <a:blipFill>
                <a:blip r:embed="rId6"/>
                <a:stretch>
                  <a:fillRect l="-5682" r="-4545" b="-1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/>
              <p:cNvSpPr txBox="1"/>
              <p:nvPr/>
            </p:nvSpPr>
            <p:spPr>
              <a:xfrm>
                <a:off x="5394040" y="3583878"/>
                <a:ext cx="28886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040" y="3583878"/>
                <a:ext cx="288861" cy="307777"/>
              </a:xfrm>
              <a:prstGeom prst="rect">
                <a:avLst/>
              </a:prstGeom>
              <a:blipFill>
                <a:blip r:embed="rId7"/>
                <a:stretch>
                  <a:fillRect l="-12766" r="-8511" b="-1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/>
              <p:cNvSpPr txBox="1"/>
              <p:nvPr/>
            </p:nvSpPr>
            <p:spPr>
              <a:xfrm>
                <a:off x="6933879" y="3583877"/>
                <a:ext cx="53412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文本框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879" y="3583877"/>
                <a:ext cx="534121" cy="307777"/>
              </a:xfrm>
              <a:prstGeom prst="rect">
                <a:avLst/>
              </a:prstGeom>
              <a:blipFill>
                <a:blip r:embed="rId8"/>
                <a:stretch>
                  <a:fillRect l="-5682" r="-4545" b="-1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/>
              <p:cNvSpPr txBox="1"/>
              <p:nvPr/>
            </p:nvSpPr>
            <p:spPr>
              <a:xfrm>
                <a:off x="4250638" y="873658"/>
                <a:ext cx="120263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638" y="873658"/>
                <a:ext cx="1202637" cy="307777"/>
              </a:xfrm>
              <a:prstGeom prst="rect">
                <a:avLst/>
              </a:prstGeom>
              <a:blipFill>
                <a:blip r:embed="rId9"/>
                <a:stretch>
                  <a:fillRect l="-4545" t="-1961" r="-7071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/>
              <p:cNvSpPr txBox="1"/>
              <p:nvPr/>
            </p:nvSpPr>
            <p:spPr>
              <a:xfrm>
                <a:off x="5756174" y="881461"/>
                <a:ext cx="120263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文本框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174" y="881461"/>
                <a:ext cx="1202637" cy="307777"/>
              </a:xfrm>
              <a:prstGeom prst="rect">
                <a:avLst/>
              </a:prstGeom>
              <a:blipFill>
                <a:blip r:embed="rId10"/>
                <a:stretch>
                  <a:fillRect l="-4545" t="-4000" r="-7071" b="-3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/>
              <p:cNvSpPr txBox="1"/>
              <p:nvPr/>
            </p:nvSpPr>
            <p:spPr>
              <a:xfrm>
                <a:off x="4026631" y="2044537"/>
                <a:ext cx="120263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631" y="2044537"/>
                <a:ext cx="1202637" cy="307777"/>
              </a:xfrm>
              <a:prstGeom prst="rect">
                <a:avLst/>
              </a:prstGeom>
              <a:blipFill>
                <a:blip r:embed="rId11"/>
                <a:stretch>
                  <a:fillRect l="-5076" t="-1961" r="-7614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/>
              <p:cNvSpPr txBox="1"/>
              <p:nvPr/>
            </p:nvSpPr>
            <p:spPr>
              <a:xfrm>
                <a:off x="5590725" y="2041569"/>
                <a:ext cx="95827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0" name="文本框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725" y="2041569"/>
                <a:ext cx="958276" cy="307777"/>
              </a:xfrm>
              <a:prstGeom prst="rect">
                <a:avLst/>
              </a:prstGeom>
              <a:blipFill>
                <a:blip r:embed="rId12"/>
                <a:stretch>
                  <a:fillRect l="-6369" t="-2000" r="-9554" b="-3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/>
              <p:cNvSpPr txBox="1"/>
              <p:nvPr/>
            </p:nvSpPr>
            <p:spPr>
              <a:xfrm>
                <a:off x="7170561" y="2042470"/>
                <a:ext cx="144879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1" name="文本框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561" y="2042470"/>
                <a:ext cx="1448795" cy="307777"/>
              </a:xfrm>
              <a:prstGeom prst="rect">
                <a:avLst/>
              </a:prstGeom>
              <a:blipFill>
                <a:blip r:embed="rId13"/>
                <a:stretch>
                  <a:fillRect l="-3782" t="-1961" r="-6303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矩形 32"/>
          <p:cNvSpPr/>
          <p:nvPr/>
        </p:nvSpPr>
        <p:spPr>
          <a:xfrm>
            <a:off x="2887826" y="4289856"/>
            <a:ext cx="5736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/>
              <a:t>Probabilistic finite state automaton</a:t>
            </a:r>
            <a:endParaRPr lang="zh-CN" altLang="en-US" sz="2400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044274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Sharing Models: Generalized </a:t>
            </a:r>
            <a:r>
              <a:rPr lang="en-US" altLang="zh-CN" dirty="0" err="1"/>
              <a:t>triphones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Basic idea </a:t>
            </a:r>
            <a:r>
              <a:rPr lang="en-US" altLang="zh-CN" dirty="0"/>
              <a:t>Merge similar context-dependent models</a:t>
            </a:r>
          </a:p>
          <a:p>
            <a:r>
              <a:rPr lang="en-US" altLang="zh-CN" dirty="0"/>
              <a:t>Bottom-up merging: Compare allophone models with different </a:t>
            </a:r>
            <a:r>
              <a:rPr lang="en-US" altLang="zh-CN" dirty="0" err="1"/>
              <a:t>triphone</a:t>
            </a:r>
            <a:r>
              <a:rPr lang="en-US" altLang="zh-CN" dirty="0"/>
              <a:t> contexts and merge those that are similar</a:t>
            </a:r>
          </a:p>
          <a:p>
            <a:r>
              <a:rPr lang="en-US" altLang="zh-CN" dirty="0"/>
              <a:t>Merged models will be estimated from more data than individual models: more accurate models, fewer models in total</a:t>
            </a:r>
          </a:p>
          <a:p>
            <a:r>
              <a:rPr lang="en-US" altLang="zh-CN" dirty="0"/>
              <a:t>The resultant merged models are referred to as generalized </a:t>
            </a:r>
            <a:r>
              <a:rPr lang="en-US" altLang="zh-CN" dirty="0" err="1"/>
              <a:t>triphones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70796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Example: Generalized </a:t>
            </a:r>
            <a:r>
              <a:rPr lang="en-US" altLang="zh-CN" dirty="0" err="1"/>
              <a:t>Triphones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303014" y="1706876"/>
            <a:ext cx="2711171" cy="1231100"/>
            <a:chOff x="1781188" y="4187258"/>
            <a:chExt cx="1668321" cy="747352"/>
          </a:xfrm>
        </p:grpSpPr>
        <p:sp>
          <p:nvSpPr>
            <p:cNvPr id="8" name="椭圆 7"/>
            <p:cNvSpPr/>
            <p:nvPr/>
          </p:nvSpPr>
          <p:spPr>
            <a:xfrm>
              <a:off x="178118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11" name="直接箭头连接符 10"/>
            <p:cNvCxnSpPr>
              <a:stCxn id="8" idx="6"/>
              <a:endCxn id="9" idx="2"/>
            </p:cNvCxnSpPr>
            <p:nvPr/>
          </p:nvCxnSpPr>
          <p:spPr>
            <a:xfrm flipV="1">
              <a:off x="2192447" y="4729657"/>
              <a:ext cx="19134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2" name="直接箭头连接符 11"/>
            <p:cNvCxnSpPr>
              <a:stCxn id="9" idx="6"/>
              <a:endCxn id="10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3" name="弧形 12"/>
            <p:cNvSpPr/>
            <p:nvPr/>
          </p:nvSpPr>
          <p:spPr>
            <a:xfrm rot="16200000">
              <a:off x="180220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弧形 13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弧形 14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303014" y="3653326"/>
            <a:ext cx="2711171" cy="1231100"/>
            <a:chOff x="1781188" y="4187258"/>
            <a:chExt cx="1668321" cy="747352"/>
          </a:xfrm>
        </p:grpSpPr>
        <p:sp>
          <p:nvSpPr>
            <p:cNvPr id="20" name="椭圆 19"/>
            <p:cNvSpPr/>
            <p:nvPr/>
          </p:nvSpPr>
          <p:spPr>
            <a:xfrm>
              <a:off x="178118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23" name="直接箭头连接符 22"/>
            <p:cNvCxnSpPr>
              <a:stCxn id="20" idx="6"/>
              <a:endCxn id="21" idx="2"/>
            </p:cNvCxnSpPr>
            <p:nvPr/>
          </p:nvCxnSpPr>
          <p:spPr>
            <a:xfrm flipV="1">
              <a:off x="2192447" y="4729657"/>
              <a:ext cx="19134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4" name="直接箭头连接符 23"/>
            <p:cNvCxnSpPr>
              <a:stCxn id="21" idx="6"/>
              <a:endCxn id="22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5" name="弧形 24"/>
            <p:cNvSpPr/>
            <p:nvPr/>
          </p:nvSpPr>
          <p:spPr>
            <a:xfrm rot="16200000">
              <a:off x="180220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弧形 25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弧形 26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2104571" y="3048000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ax-b+ah</a:t>
            </a:r>
            <a:endParaRPr lang="zh-CN" altLang="en-US" sz="2000" dirty="0"/>
          </a:p>
        </p:txBody>
      </p:sp>
      <p:sp>
        <p:nvSpPr>
          <p:cNvPr id="32" name="文本框 31"/>
          <p:cNvSpPr txBox="1"/>
          <p:nvPr/>
        </p:nvSpPr>
        <p:spPr>
          <a:xfrm>
            <a:off x="2072186" y="5161466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ae-b+ah</a:t>
            </a:r>
            <a:endParaRPr lang="zh-CN" altLang="en-US" sz="2000" dirty="0"/>
          </a:p>
        </p:txBody>
      </p:sp>
      <p:sp>
        <p:nvSpPr>
          <p:cNvPr id="33" name="圆角矩形 32"/>
          <p:cNvSpPr/>
          <p:nvPr/>
        </p:nvSpPr>
        <p:spPr>
          <a:xfrm>
            <a:off x="984071" y="1452765"/>
            <a:ext cx="3329572" cy="4252686"/>
          </a:xfrm>
          <a:prstGeom prst="roundRect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5928157" y="2699549"/>
            <a:ext cx="2711171" cy="1231100"/>
            <a:chOff x="1781188" y="4187258"/>
            <a:chExt cx="1668321" cy="747352"/>
          </a:xfrm>
        </p:grpSpPr>
        <p:sp>
          <p:nvSpPr>
            <p:cNvPr id="35" name="椭圆 34"/>
            <p:cNvSpPr/>
            <p:nvPr/>
          </p:nvSpPr>
          <p:spPr>
            <a:xfrm>
              <a:off x="178118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38" name="直接箭头连接符 37"/>
            <p:cNvCxnSpPr>
              <a:stCxn id="35" idx="6"/>
              <a:endCxn id="36" idx="2"/>
            </p:cNvCxnSpPr>
            <p:nvPr/>
          </p:nvCxnSpPr>
          <p:spPr>
            <a:xfrm flipV="1">
              <a:off x="2192447" y="4729657"/>
              <a:ext cx="19134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9" name="直接箭头连接符 38"/>
            <p:cNvCxnSpPr>
              <a:stCxn id="36" idx="6"/>
              <a:endCxn id="37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40" name="弧形 39"/>
            <p:cNvSpPr/>
            <p:nvPr/>
          </p:nvSpPr>
          <p:spPr>
            <a:xfrm rot="16200000">
              <a:off x="180220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弧形 40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弧形 41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3" name="右箭头 42"/>
          <p:cNvSpPr/>
          <p:nvPr/>
        </p:nvSpPr>
        <p:spPr>
          <a:xfrm>
            <a:off x="4717143" y="3448110"/>
            <a:ext cx="696686" cy="20521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6271830" y="4225173"/>
            <a:ext cx="1939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(</a:t>
            </a:r>
            <a:r>
              <a:rPr lang="en-US" altLang="zh-CN" sz="2000" dirty="0" err="1"/>
              <a:t>ax,ae</a:t>
            </a:r>
            <a:r>
              <a:rPr lang="en-US" altLang="zh-CN" sz="2000" dirty="0"/>
              <a:t>)-</a:t>
            </a:r>
            <a:r>
              <a:rPr lang="en-US" altLang="zh-CN" sz="2000" dirty="0" err="1"/>
              <a:t>b+ah</a:t>
            </a:r>
            <a:endParaRPr lang="zh-CN" altLang="en-US" sz="2000" dirty="0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297322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Example: Generalized triphones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475934" y="3128221"/>
            <a:ext cx="3860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Simple </a:t>
            </a:r>
            <a:r>
              <a:rPr lang="en-US" altLang="zh-CN" sz="2400" dirty="0" err="1"/>
              <a:t>triphones</a:t>
            </a:r>
            <a:r>
              <a:rPr lang="en-US" altLang="zh-CN" sz="2400" dirty="0"/>
              <a:t> (no sharing)</a:t>
            </a:r>
            <a:endParaRPr lang="zh-CN" altLang="en-US" sz="2400" dirty="0"/>
          </a:p>
        </p:txBody>
      </p:sp>
      <p:pic>
        <p:nvPicPr>
          <p:cNvPr id="9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2258689" y="2398868"/>
            <a:ext cx="597236" cy="471611"/>
          </a:xfrm>
          <a:prstGeom prst="rect">
            <a:avLst/>
          </a:prstGeom>
        </p:spPr>
      </p:pic>
      <p:grpSp>
        <p:nvGrpSpPr>
          <p:cNvPr id="10" name="组合 9"/>
          <p:cNvGrpSpPr>
            <a:grpSpLocks noChangeAspect="1"/>
          </p:cNvGrpSpPr>
          <p:nvPr/>
        </p:nvGrpSpPr>
        <p:grpSpPr>
          <a:xfrm>
            <a:off x="2350982" y="1373182"/>
            <a:ext cx="1700443" cy="738660"/>
            <a:chOff x="1705563" y="4187258"/>
            <a:chExt cx="1743946" cy="747352"/>
          </a:xfrm>
        </p:grpSpPr>
        <p:sp>
          <p:nvSpPr>
            <p:cNvPr id="11" name="椭圆 10"/>
            <p:cNvSpPr/>
            <p:nvPr/>
          </p:nvSpPr>
          <p:spPr>
            <a:xfrm>
              <a:off x="1705563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14" name="直接箭头连接符 13"/>
            <p:cNvCxnSpPr>
              <a:stCxn id="11" idx="6"/>
              <a:endCxn id="12" idx="2"/>
            </p:cNvCxnSpPr>
            <p:nvPr/>
          </p:nvCxnSpPr>
          <p:spPr>
            <a:xfrm flipV="1">
              <a:off x="2116822" y="4729657"/>
              <a:ext cx="266974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5" name="直接箭头连接符 14"/>
            <p:cNvCxnSpPr>
              <a:stCxn id="12" idx="6"/>
              <a:endCxn id="13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6" name="弧形 15"/>
            <p:cNvSpPr/>
            <p:nvPr/>
          </p:nvSpPr>
          <p:spPr>
            <a:xfrm rot="16200000">
              <a:off x="1726582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弧形 16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弧形 17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9" name="组合 18"/>
          <p:cNvGrpSpPr>
            <a:grpSpLocks noChangeAspect="1"/>
          </p:cNvGrpSpPr>
          <p:nvPr/>
        </p:nvGrpSpPr>
        <p:grpSpPr>
          <a:xfrm>
            <a:off x="4385545" y="1373182"/>
            <a:ext cx="1657183" cy="738660"/>
            <a:chOff x="1749928" y="4187258"/>
            <a:chExt cx="1699581" cy="747352"/>
          </a:xfrm>
        </p:grpSpPr>
        <p:sp>
          <p:nvSpPr>
            <p:cNvPr id="20" name="椭圆 19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23" name="直接箭头连接符 22"/>
            <p:cNvCxnSpPr>
              <a:stCxn id="20" idx="6"/>
              <a:endCxn id="21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4" name="直接箭头连接符 23"/>
            <p:cNvCxnSpPr>
              <a:stCxn id="21" idx="6"/>
              <a:endCxn id="22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5" name="弧形 24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弧形 25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弧形 26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28" name="组合 27"/>
          <p:cNvGrpSpPr>
            <a:grpSpLocks noChangeAspect="1"/>
          </p:cNvGrpSpPr>
          <p:nvPr/>
        </p:nvGrpSpPr>
        <p:grpSpPr>
          <a:xfrm>
            <a:off x="6372920" y="1373179"/>
            <a:ext cx="1657183" cy="738660"/>
            <a:chOff x="1749928" y="4187258"/>
            <a:chExt cx="1699581" cy="747352"/>
          </a:xfrm>
        </p:grpSpPr>
        <p:sp>
          <p:nvSpPr>
            <p:cNvPr id="29" name="椭圆 28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32" name="直接箭头连接符 31"/>
            <p:cNvCxnSpPr>
              <a:stCxn id="29" idx="6"/>
              <a:endCxn id="30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3" name="直接箭头连接符 32"/>
            <p:cNvCxnSpPr>
              <a:stCxn id="30" idx="6"/>
              <a:endCxn id="31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4" name="弧形 33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弧形 34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弧形 35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cxnSp>
        <p:nvCxnSpPr>
          <p:cNvPr id="39" name="直接连接符 38"/>
          <p:cNvCxnSpPr>
            <a:cxnSpLocks noChangeAspect="1"/>
            <a:stCxn id="11" idx="4"/>
            <a:endCxn id="9" idx="0"/>
          </p:cNvCxnSpPr>
          <p:nvPr/>
        </p:nvCxnSpPr>
        <p:spPr>
          <a:xfrm>
            <a:off x="2551482" y="2111842"/>
            <a:ext cx="5825" cy="287026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0" name="直接连接符 39"/>
          <p:cNvCxnSpPr>
            <a:cxnSpLocks noChangeAspect="1"/>
            <a:stCxn id="12" idx="4"/>
            <a:endCxn id="48" idx="0"/>
          </p:cNvCxnSpPr>
          <p:nvPr/>
        </p:nvCxnSpPr>
        <p:spPr>
          <a:xfrm>
            <a:off x="3212792" y="2111841"/>
            <a:ext cx="1995" cy="29657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1" name="直接连接符 40"/>
          <p:cNvCxnSpPr>
            <a:cxnSpLocks noChangeAspect="1"/>
            <a:stCxn id="13" idx="4"/>
            <a:endCxn id="49" idx="0"/>
          </p:cNvCxnSpPr>
          <p:nvPr/>
        </p:nvCxnSpPr>
        <p:spPr>
          <a:xfrm flipH="1">
            <a:off x="3849793" y="2111839"/>
            <a:ext cx="1127" cy="29658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2" name="直接连接符 41"/>
          <p:cNvCxnSpPr>
            <a:cxnSpLocks noChangeAspect="1"/>
            <a:stCxn id="20" idx="4"/>
            <a:endCxn id="50" idx="0"/>
          </p:cNvCxnSpPr>
          <p:nvPr/>
        </p:nvCxnSpPr>
        <p:spPr>
          <a:xfrm>
            <a:off x="4586045" y="2111842"/>
            <a:ext cx="10410" cy="287026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3" name="直接连接符 42"/>
          <p:cNvCxnSpPr>
            <a:cxnSpLocks noChangeAspect="1"/>
            <a:stCxn id="21" idx="4"/>
            <a:endCxn id="51" idx="0"/>
          </p:cNvCxnSpPr>
          <p:nvPr/>
        </p:nvCxnSpPr>
        <p:spPr>
          <a:xfrm>
            <a:off x="5204100" y="2111841"/>
            <a:ext cx="10287" cy="296578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4" name="直接连接符 43"/>
          <p:cNvCxnSpPr>
            <a:cxnSpLocks noChangeAspect="1"/>
            <a:stCxn id="22" idx="4"/>
            <a:endCxn id="52" idx="0"/>
          </p:cNvCxnSpPr>
          <p:nvPr/>
        </p:nvCxnSpPr>
        <p:spPr>
          <a:xfrm>
            <a:off x="5842228" y="2111839"/>
            <a:ext cx="2386" cy="29681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5" name="直接连接符 44"/>
          <p:cNvCxnSpPr>
            <a:cxnSpLocks noChangeAspect="1"/>
            <a:stCxn id="29" idx="4"/>
            <a:endCxn id="53" idx="0"/>
          </p:cNvCxnSpPr>
          <p:nvPr/>
        </p:nvCxnSpPr>
        <p:spPr>
          <a:xfrm>
            <a:off x="6573420" y="2111839"/>
            <a:ext cx="12578" cy="296579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6" name="直接连接符 45"/>
          <p:cNvCxnSpPr>
            <a:cxnSpLocks noChangeAspect="1"/>
            <a:stCxn id="30" idx="4"/>
            <a:endCxn id="54" idx="0"/>
          </p:cNvCxnSpPr>
          <p:nvPr/>
        </p:nvCxnSpPr>
        <p:spPr>
          <a:xfrm flipH="1">
            <a:off x="7189817" y="2111838"/>
            <a:ext cx="1658" cy="29658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7" name="直接连接符 46"/>
          <p:cNvCxnSpPr>
            <a:cxnSpLocks noChangeAspect="1"/>
            <a:stCxn id="31" idx="4"/>
            <a:endCxn id="55" idx="0"/>
          </p:cNvCxnSpPr>
          <p:nvPr/>
        </p:nvCxnSpPr>
        <p:spPr>
          <a:xfrm flipH="1">
            <a:off x="7824471" y="2111836"/>
            <a:ext cx="5132" cy="29658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pic>
        <p:nvPicPr>
          <p:cNvPr id="48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2916169" y="2408416"/>
            <a:ext cx="597235" cy="471611"/>
          </a:xfrm>
          <a:prstGeom prst="rect">
            <a:avLst/>
          </a:prstGeom>
        </p:spPr>
      </p:pic>
      <p:pic>
        <p:nvPicPr>
          <p:cNvPr id="49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3551175" y="2408420"/>
            <a:ext cx="597236" cy="471611"/>
          </a:xfrm>
          <a:prstGeom prst="rect">
            <a:avLst/>
          </a:prstGeom>
        </p:spPr>
      </p:pic>
      <p:pic>
        <p:nvPicPr>
          <p:cNvPr id="50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4297837" y="2398868"/>
            <a:ext cx="597236" cy="471611"/>
          </a:xfrm>
          <a:prstGeom prst="rect">
            <a:avLst/>
          </a:prstGeom>
        </p:spPr>
      </p:pic>
      <p:pic>
        <p:nvPicPr>
          <p:cNvPr id="51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4915769" y="2408419"/>
            <a:ext cx="597236" cy="471611"/>
          </a:xfrm>
          <a:prstGeom prst="rect">
            <a:avLst/>
          </a:prstGeom>
        </p:spPr>
      </p:pic>
      <p:pic>
        <p:nvPicPr>
          <p:cNvPr id="52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5545996" y="2408649"/>
            <a:ext cx="597236" cy="471611"/>
          </a:xfrm>
          <a:prstGeom prst="rect">
            <a:avLst/>
          </a:prstGeom>
        </p:spPr>
      </p:pic>
      <p:pic>
        <p:nvPicPr>
          <p:cNvPr id="53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6287380" y="2408418"/>
            <a:ext cx="597236" cy="471611"/>
          </a:xfrm>
          <a:prstGeom prst="rect">
            <a:avLst/>
          </a:prstGeom>
        </p:spPr>
      </p:pic>
      <p:pic>
        <p:nvPicPr>
          <p:cNvPr id="54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6891199" y="2408418"/>
            <a:ext cx="597236" cy="471611"/>
          </a:xfrm>
          <a:prstGeom prst="rect">
            <a:avLst/>
          </a:prstGeom>
        </p:spPr>
      </p:pic>
      <p:pic>
        <p:nvPicPr>
          <p:cNvPr id="55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7525853" y="2408417"/>
            <a:ext cx="597236" cy="471611"/>
          </a:xfrm>
          <a:prstGeom prst="rect">
            <a:avLst/>
          </a:prstGeom>
        </p:spPr>
      </p:pic>
      <p:grpSp>
        <p:nvGrpSpPr>
          <p:cNvPr id="56" name="组合 55"/>
          <p:cNvGrpSpPr>
            <a:grpSpLocks noChangeAspect="1"/>
          </p:cNvGrpSpPr>
          <p:nvPr/>
        </p:nvGrpSpPr>
        <p:grpSpPr>
          <a:xfrm>
            <a:off x="8362939" y="1373176"/>
            <a:ext cx="1657183" cy="738660"/>
            <a:chOff x="1749928" y="4187258"/>
            <a:chExt cx="1699581" cy="747352"/>
          </a:xfrm>
        </p:grpSpPr>
        <p:sp>
          <p:nvSpPr>
            <p:cNvPr id="57" name="椭圆 56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60" name="直接箭头连接符 59"/>
            <p:cNvCxnSpPr>
              <a:stCxn id="57" idx="6"/>
              <a:endCxn id="58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1" name="直接箭头连接符 60"/>
            <p:cNvCxnSpPr>
              <a:stCxn id="58" idx="6"/>
              <a:endCxn id="59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62" name="弧形 61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弧形 62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弧形 63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cxnSp>
        <p:nvCxnSpPr>
          <p:cNvPr id="66" name="直接连接符 65"/>
          <p:cNvCxnSpPr>
            <a:cxnSpLocks noChangeAspect="1"/>
            <a:stCxn id="57" idx="4"/>
            <a:endCxn id="69" idx="0"/>
          </p:cNvCxnSpPr>
          <p:nvPr/>
        </p:nvCxnSpPr>
        <p:spPr>
          <a:xfrm flipH="1">
            <a:off x="8560817" y="2111836"/>
            <a:ext cx="2622" cy="29658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67" name="直接连接符 66"/>
          <p:cNvCxnSpPr>
            <a:cxnSpLocks noChangeAspect="1"/>
            <a:stCxn id="58" idx="4"/>
            <a:endCxn id="70" idx="0"/>
          </p:cNvCxnSpPr>
          <p:nvPr/>
        </p:nvCxnSpPr>
        <p:spPr>
          <a:xfrm>
            <a:off x="9181494" y="2111835"/>
            <a:ext cx="11561" cy="29658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68" name="直接连接符 67"/>
          <p:cNvCxnSpPr>
            <a:cxnSpLocks noChangeAspect="1"/>
            <a:stCxn id="59" idx="4"/>
            <a:endCxn id="71" idx="0"/>
          </p:cNvCxnSpPr>
          <p:nvPr/>
        </p:nvCxnSpPr>
        <p:spPr>
          <a:xfrm flipH="1">
            <a:off x="9817615" y="2111833"/>
            <a:ext cx="2007" cy="296583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pic>
        <p:nvPicPr>
          <p:cNvPr id="69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8262199" y="2408417"/>
            <a:ext cx="597236" cy="471611"/>
          </a:xfrm>
          <a:prstGeom prst="rect">
            <a:avLst/>
          </a:prstGeom>
        </p:spPr>
      </p:pic>
      <p:pic>
        <p:nvPicPr>
          <p:cNvPr id="70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8894437" y="2408416"/>
            <a:ext cx="597236" cy="471611"/>
          </a:xfrm>
          <a:prstGeom prst="rect">
            <a:avLst/>
          </a:prstGeom>
        </p:spPr>
      </p:pic>
      <p:pic>
        <p:nvPicPr>
          <p:cNvPr id="71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9518997" y="2408416"/>
            <a:ext cx="597236" cy="471611"/>
          </a:xfrm>
          <a:prstGeom prst="rect">
            <a:avLst/>
          </a:prstGeom>
        </p:spPr>
      </p:pic>
      <p:sp>
        <p:nvSpPr>
          <p:cNvPr id="72" name="文本框 71"/>
          <p:cNvSpPr txBox="1"/>
          <p:nvPr/>
        </p:nvSpPr>
        <p:spPr>
          <a:xfrm>
            <a:off x="2746442" y="914060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s-iy+l</a:t>
            </a:r>
            <a:endParaRPr lang="zh-CN" altLang="en-US" sz="2000" dirty="0"/>
          </a:p>
        </p:txBody>
      </p:sp>
      <p:sp>
        <p:nvSpPr>
          <p:cNvPr id="73" name="文本框 72"/>
          <p:cNvSpPr txBox="1"/>
          <p:nvPr/>
        </p:nvSpPr>
        <p:spPr>
          <a:xfrm>
            <a:off x="4898316" y="865274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f-iy+l</a:t>
            </a:r>
            <a:endParaRPr lang="zh-CN" altLang="en-US" sz="2000" dirty="0"/>
          </a:p>
        </p:txBody>
      </p:sp>
      <p:sp>
        <p:nvSpPr>
          <p:cNvPr id="74" name="文本框 73"/>
          <p:cNvSpPr txBox="1"/>
          <p:nvPr/>
        </p:nvSpPr>
        <p:spPr>
          <a:xfrm>
            <a:off x="6891199" y="863370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t-iy+n</a:t>
            </a:r>
            <a:endParaRPr lang="zh-CN" altLang="en-US" sz="2000" dirty="0"/>
          </a:p>
        </p:txBody>
      </p:sp>
      <p:sp>
        <p:nvSpPr>
          <p:cNvPr id="75" name="文本框 74"/>
          <p:cNvSpPr txBox="1"/>
          <p:nvPr/>
        </p:nvSpPr>
        <p:spPr>
          <a:xfrm>
            <a:off x="8941337" y="879207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t-iy+m</a:t>
            </a:r>
            <a:endParaRPr lang="zh-CN" altLang="en-US" sz="20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707989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Example: Generalized triphones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475934" y="3128221"/>
            <a:ext cx="3860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Simple </a:t>
            </a:r>
            <a:r>
              <a:rPr lang="en-US" altLang="zh-CN" sz="2400" dirty="0" err="1"/>
              <a:t>triphones</a:t>
            </a:r>
            <a:r>
              <a:rPr lang="en-US" altLang="zh-CN" sz="2400" dirty="0"/>
              <a:t> (no sharing)</a:t>
            </a:r>
            <a:endParaRPr lang="zh-CN" altLang="en-US" sz="2400" dirty="0"/>
          </a:p>
        </p:txBody>
      </p:sp>
      <p:pic>
        <p:nvPicPr>
          <p:cNvPr id="9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2258689" y="2398868"/>
            <a:ext cx="597236" cy="471611"/>
          </a:xfrm>
          <a:prstGeom prst="rect">
            <a:avLst/>
          </a:prstGeom>
        </p:spPr>
      </p:pic>
      <p:grpSp>
        <p:nvGrpSpPr>
          <p:cNvPr id="10" name="组合 9"/>
          <p:cNvGrpSpPr>
            <a:grpSpLocks noChangeAspect="1"/>
          </p:cNvGrpSpPr>
          <p:nvPr/>
        </p:nvGrpSpPr>
        <p:grpSpPr>
          <a:xfrm>
            <a:off x="2350982" y="1373182"/>
            <a:ext cx="1700443" cy="738660"/>
            <a:chOff x="1705563" y="4187258"/>
            <a:chExt cx="1743946" cy="747352"/>
          </a:xfrm>
        </p:grpSpPr>
        <p:sp>
          <p:nvSpPr>
            <p:cNvPr id="11" name="椭圆 10"/>
            <p:cNvSpPr/>
            <p:nvPr/>
          </p:nvSpPr>
          <p:spPr>
            <a:xfrm>
              <a:off x="1705563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14" name="直接箭头连接符 13"/>
            <p:cNvCxnSpPr>
              <a:stCxn id="11" idx="6"/>
              <a:endCxn id="12" idx="2"/>
            </p:cNvCxnSpPr>
            <p:nvPr/>
          </p:nvCxnSpPr>
          <p:spPr>
            <a:xfrm flipV="1">
              <a:off x="2116822" y="4729657"/>
              <a:ext cx="266974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5" name="直接箭头连接符 14"/>
            <p:cNvCxnSpPr>
              <a:stCxn id="12" idx="6"/>
              <a:endCxn id="13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6" name="弧形 15"/>
            <p:cNvSpPr/>
            <p:nvPr/>
          </p:nvSpPr>
          <p:spPr>
            <a:xfrm rot="16200000">
              <a:off x="1726582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弧形 16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弧形 17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9" name="组合 18"/>
          <p:cNvGrpSpPr>
            <a:grpSpLocks noChangeAspect="1"/>
          </p:cNvGrpSpPr>
          <p:nvPr/>
        </p:nvGrpSpPr>
        <p:grpSpPr>
          <a:xfrm>
            <a:off x="4385545" y="1373182"/>
            <a:ext cx="1657183" cy="738660"/>
            <a:chOff x="1749928" y="4187258"/>
            <a:chExt cx="1699581" cy="747352"/>
          </a:xfrm>
        </p:grpSpPr>
        <p:sp>
          <p:nvSpPr>
            <p:cNvPr id="20" name="椭圆 19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23" name="直接箭头连接符 22"/>
            <p:cNvCxnSpPr>
              <a:stCxn id="20" idx="6"/>
              <a:endCxn id="21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4" name="直接箭头连接符 23"/>
            <p:cNvCxnSpPr>
              <a:stCxn id="21" idx="6"/>
              <a:endCxn id="22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5" name="弧形 24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弧形 25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弧形 26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28" name="组合 27"/>
          <p:cNvGrpSpPr>
            <a:grpSpLocks noChangeAspect="1"/>
          </p:cNvGrpSpPr>
          <p:nvPr/>
        </p:nvGrpSpPr>
        <p:grpSpPr>
          <a:xfrm>
            <a:off x="6372920" y="1373179"/>
            <a:ext cx="1657183" cy="738660"/>
            <a:chOff x="1749928" y="4187258"/>
            <a:chExt cx="1699581" cy="747352"/>
          </a:xfrm>
        </p:grpSpPr>
        <p:sp>
          <p:nvSpPr>
            <p:cNvPr id="29" name="椭圆 28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32" name="直接箭头连接符 31"/>
            <p:cNvCxnSpPr>
              <a:stCxn id="29" idx="6"/>
              <a:endCxn id="30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3" name="直接箭头连接符 32"/>
            <p:cNvCxnSpPr>
              <a:stCxn id="30" idx="6"/>
              <a:endCxn id="31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4" name="弧形 33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弧形 34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弧形 35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cxnSp>
        <p:nvCxnSpPr>
          <p:cNvPr id="39" name="直接连接符 38"/>
          <p:cNvCxnSpPr>
            <a:cxnSpLocks noChangeAspect="1"/>
            <a:stCxn id="11" idx="4"/>
            <a:endCxn id="9" idx="0"/>
          </p:cNvCxnSpPr>
          <p:nvPr/>
        </p:nvCxnSpPr>
        <p:spPr>
          <a:xfrm>
            <a:off x="2551482" y="2111842"/>
            <a:ext cx="5825" cy="287026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0" name="直接连接符 39"/>
          <p:cNvCxnSpPr>
            <a:cxnSpLocks noChangeAspect="1"/>
            <a:stCxn id="12" idx="4"/>
            <a:endCxn id="48" idx="0"/>
          </p:cNvCxnSpPr>
          <p:nvPr/>
        </p:nvCxnSpPr>
        <p:spPr>
          <a:xfrm>
            <a:off x="3212792" y="2111841"/>
            <a:ext cx="1995" cy="29657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1" name="直接连接符 40"/>
          <p:cNvCxnSpPr>
            <a:cxnSpLocks noChangeAspect="1"/>
            <a:stCxn id="13" idx="4"/>
            <a:endCxn id="49" idx="0"/>
          </p:cNvCxnSpPr>
          <p:nvPr/>
        </p:nvCxnSpPr>
        <p:spPr>
          <a:xfrm flipH="1">
            <a:off x="3849793" y="2111839"/>
            <a:ext cx="1127" cy="29658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2" name="直接连接符 41"/>
          <p:cNvCxnSpPr>
            <a:cxnSpLocks noChangeAspect="1"/>
            <a:stCxn id="20" idx="4"/>
            <a:endCxn id="50" idx="0"/>
          </p:cNvCxnSpPr>
          <p:nvPr/>
        </p:nvCxnSpPr>
        <p:spPr>
          <a:xfrm>
            <a:off x="4586045" y="2111842"/>
            <a:ext cx="10410" cy="287026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3" name="直接连接符 42"/>
          <p:cNvCxnSpPr>
            <a:cxnSpLocks noChangeAspect="1"/>
            <a:stCxn id="21" idx="4"/>
            <a:endCxn id="51" idx="0"/>
          </p:cNvCxnSpPr>
          <p:nvPr/>
        </p:nvCxnSpPr>
        <p:spPr>
          <a:xfrm>
            <a:off x="5204100" y="2111841"/>
            <a:ext cx="10287" cy="296578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4" name="直接连接符 43"/>
          <p:cNvCxnSpPr>
            <a:cxnSpLocks noChangeAspect="1"/>
            <a:stCxn id="22" idx="4"/>
            <a:endCxn id="52" idx="0"/>
          </p:cNvCxnSpPr>
          <p:nvPr/>
        </p:nvCxnSpPr>
        <p:spPr>
          <a:xfrm>
            <a:off x="5842228" y="2111839"/>
            <a:ext cx="2386" cy="29681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5" name="直接连接符 44"/>
          <p:cNvCxnSpPr>
            <a:cxnSpLocks noChangeAspect="1"/>
            <a:stCxn id="29" idx="4"/>
            <a:endCxn id="53" idx="0"/>
          </p:cNvCxnSpPr>
          <p:nvPr/>
        </p:nvCxnSpPr>
        <p:spPr>
          <a:xfrm>
            <a:off x="6573420" y="2111839"/>
            <a:ext cx="12578" cy="296579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6" name="直接连接符 45"/>
          <p:cNvCxnSpPr>
            <a:cxnSpLocks noChangeAspect="1"/>
            <a:stCxn id="30" idx="4"/>
            <a:endCxn id="54" idx="0"/>
          </p:cNvCxnSpPr>
          <p:nvPr/>
        </p:nvCxnSpPr>
        <p:spPr>
          <a:xfrm flipH="1">
            <a:off x="7189817" y="2111838"/>
            <a:ext cx="1658" cy="29658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7" name="直接连接符 46"/>
          <p:cNvCxnSpPr>
            <a:cxnSpLocks noChangeAspect="1"/>
            <a:stCxn id="31" idx="4"/>
            <a:endCxn id="55" idx="0"/>
          </p:cNvCxnSpPr>
          <p:nvPr/>
        </p:nvCxnSpPr>
        <p:spPr>
          <a:xfrm flipH="1">
            <a:off x="7824471" y="2111836"/>
            <a:ext cx="5132" cy="29658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pic>
        <p:nvPicPr>
          <p:cNvPr id="48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2916169" y="2408416"/>
            <a:ext cx="597235" cy="471611"/>
          </a:xfrm>
          <a:prstGeom prst="rect">
            <a:avLst/>
          </a:prstGeom>
        </p:spPr>
      </p:pic>
      <p:pic>
        <p:nvPicPr>
          <p:cNvPr id="49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3551175" y="2408420"/>
            <a:ext cx="597236" cy="471611"/>
          </a:xfrm>
          <a:prstGeom prst="rect">
            <a:avLst/>
          </a:prstGeom>
        </p:spPr>
      </p:pic>
      <p:pic>
        <p:nvPicPr>
          <p:cNvPr id="50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4297837" y="2398868"/>
            <a:ext cx="597236" cy="471611"/>
          </a:xfrm>
          <a:prstGeom prst="rect">
            <a:avLst/>
          </a:prstGeom>
        </p:spPr>
      </p:pic>
      <p:pic>
        <p:nvPicPr>
          <p:cNvPr id="51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4915769" y="2408419"/>
            <a:ext cx="597236" cy="471611"/>
          </a:xfrm>
          <a:prstGeom prst="rect">
            <a:avLst/>
          </a:prstGeom>
        </p:spPr>
      </p:pic>
      <p:pic>
        <p:nvPicPr>
          <p:cNvPr id="52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5545996" y="2408649"/>
            <a:ext cx="597236" cy="471611"/>
          </a:xfrm>
          <a:prstGeom prst="rect">
            <a:avLst/>
          </a:prstGeom>
        </p:spPr>
      </p:pic>
      <p:pic>
        <p:nvPicPr>
          <p:cNvPr id="53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6287380" y="2408418"/>
            <a:ext cx="597236" cy="471611"/>
          </a:xfrm>
          <a:prstGeom prst="rect">
            <a:avLst/>
          </a:prstGeom>
        </p:spPr>
      </p:pic>
      <p:pic>
        <p:nvPicPr>
          <p:cNvPr id="54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6891199" y="2408418"/>
            <a:ext cx="597236" cy="471611"/>
          </a:xfrm>
          <a:prstGeom prst="rect">
            <a:avLst/>
          </a:prstGeom>
        </p:spPr>
      </p:pic>
      <p:pic>
        <p:nvPicPr>
          <p:cNvPr id="55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7525853" y="2408417"/>
            <a:ext cx="597236" cy="471611"/>
          </a:xfrm>
          <a:prstGeom prst="rect">
            <a:avLst/>
          </a:prstGeom>
        </p:spPr>
      </p:pic>
      <p:grpSp>
        <p:nvGrpSpPr>
          <p:cNvPr id="56" name="组合 55"/>
          <p:cNvGrpSpPr>
            <a:grpSpLocks noChangeAspect="1"/>
          </p:cNvGrpSpPr>
          <p:nvPr/>
        </p:nvGrpSpPr>
        <p:grpSpPr>
          <a:xfrm>
            <a:off x="8362939" y="1373176"/>
            <a:ext cx="1657183" cy="738660"/>
            <a:chOff x="1749928" y="4187258"/>
            <a:chExt cx="1699581" cy="747352"/>
          </a:xfrm>
        </p:grpSpPr>
        <p:sp>
          <p:nvSpPr>
            <p:cNvPr id="57" name="椭圆 56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60" name="直接箭头连接符 59"/>
            <p:cNvCxnSpPr>
              <a:stCxn id="57" idx="6"/>
              <a:endCxn id="58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1" name="直接箭头连接符 60"/>
            <p:cNvCxnSpPr>
              <a:stCxn id="58" idx="6"/>
              <a:endCxn id="59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62" name="弧形 61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弧形 62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弧形 63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cxnSp>
        <p:nvCxnSpPr>
          <p:cNvPr id="66" name="直接连接符 65"/>
          <p:cNvCxnSpPr>
            <a:cxnSpLocks noChangeAspect="1"/>
            <a:stCxn id="57" idx="4"/>
            <a:endCxn id="69" idx="0"/>
          </p:cNvCxnSpPr>
          <p:nvPr/>
        </p:nvCxnSpPr>
        <p:spPr>
          <a:xfrm flipH="1">
            <a:off x="8560817" y="2111836"/>
            <a:ext cx="2622" cy="29658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67" name="直接连接符 66"/>
          <p:cNvCxnSpPr>
            <a:cxnSpLocks noChangeAspect="1"/>
            <a:stCxn id="58" idx="4"/>
            <a:endCxn id="70" idx="0"/>
          </p:cNvCxnSpPr>
          <p:nvPr/>
        </p:nvCxnSpPr>
        <p:spPr>
          <a:xfrm>
            <a:off x="9181494" y="2111835"/>
            <a:ext cx="11561" cy="29658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68" name="直接连接符 67"/>
          <p:cNvCxnSpPr>
            <a:cxnSpLocks noChangeAspect="1"/>
            <a:stCxn id="59" idx="4"/>
            <a:endCxn id="71" idx="0"/>
          </p:cNvCxnSpPr>
          <p:nvPr/>
        </p:nvCxnSpPr>
        <p:spPr>
          <a:xfrm flipH="1">
            <a:off x="9817615" y="2111833"/>
            <a:ext cx="2007" cy="296583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pic>
        <p:nvPicPr>
          <p:cNvPr id="69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8262199" y="2408417"/>
            <a:ext cx="597236" cy="471611"/>
          </a:xfrm>
          <a:prstGeom prst="rect">
            <a:avLst/>
          </a:prstGeom>
        </p:spPr>
      </p:pic>
      <p:pic>
        <p:nvPicPr>
          <p:cNvPr id="70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8894437" y="2408416"/>
            <a:ext cx="597236" cy="471611"/>
          </a:xfrm>
          <a:prstGeom prst="rect">
            <a:avLst/>
          </a:prstGeom>
        </p:spPr>
      </p:pic>
      <p:pic>
        <p:nvPicPr>
          <p:cNvPr id="71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9518997" y="2408416"/>
            <a:ext cx="597236" cy="471611"/>
          </a:xfrm>
          <a:prstGeom prst="rect">
            <a:avLst/>
          </a:prstGeom>
        </p:spPr>
      </p:pic>
      <p:sp>
        <p:nvSpPr>
          <p:cNvPr id="72" name="文本框 71"/>
          <p:cNvSpPr txBox="1"/>
          <p:nvPr/>
        </p:nvSpPr>
        <p:spPr>
          <a:xfrm>
            <a:off x="2746442" y="914060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s-iy+l</a:t>
            </a:r>
            <a:endParaRPr lang="zh-CN" altLang="en-US" sz="2000" dirty="0"/>
          </a:p>
        </p:txBody>
      </p:sp>
      <p:sp>
        <p:nvSpPr>
          <p:cNvPr id="73" name="文本框 72"/>
          <p:cNvSpPr txBox="1"/>
          <p:nvPr/>
        </p:nvSpPr>
        <p:spPr>
          <a:xfrm>
            <a:off x="4898316" y="865274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f-iy+l</a:t>
            </a:r>
            <a:endParaRPr lang="zh-CN" altLang="en-US" sz="2000" dirty="0"/>
          </a:p>
        </p:txBody>
      </p:sp>
      <p:sp>
        <p:nvSpPr>
          <p:cNvPr id="74" name="文本框 73"/>
          <p:cNvSpPr txBox="1"/>
          <p:nvPr/>
        </p:nvSpPr>
        <p:spPr>
          <a:xfrm>
            <a:off x="6891199" y="863370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t-iy+n</a:t>
            </a:r>
            <a:endParaRPr lang="zh-CN" altLang="en-US" sz="2000" dirty="0"/>
          </a:p>
        </p:txBody>
      </p:sp>
      <p:sp>
        <p:nvSpPr>
          <p:cNvPr id="75" name="文本框 74"/>
          <p:cNvSpPr txBox="1"/>
          <p:nvPr/>
        </p:nvSpPr>
        <p:spPr>
          <a:xfrm>
            <a:off x="8941337" y="879207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t-iy+m</a:t>
            </a:r>
            <a:endParaRPr lang="zh-CN" altLang="en-US" sz="2000" dirty="0"/>
          </a:p>
        </p:txBody>
      </p:sp>
      <p:grpSp>
        <p:nvGrpSpPr>
          <p:cNvPr id="86" name="组合 85"/>
          <p:cNvGrpSpPr>
            <a:grpSpLocks noChangeAspect="1"/>
          </p:cNvGrpSpPr>
          <p:nvPr/>
        </p:nvGrpSpPr>
        <p:grpSpPr>
          <a:xfrm>
            <a:off x="4388364" y="4313656"/>
            <a:ext cx="1657183" cy="738660"/>
            <a:chOff x="1749928" y="4187258"/>
            <a:chExt cx="1699581" cy="747352"/>
          </a:xfrm>
        </p:grpSpPr>
        <p:sp>
          <p:nvSpPr>
            <p:cNvPr id="87" name="椭圆 86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8" name="椭圆 87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90" name="直接箭头连接符 89"/>
            <p:cNvCxnSpPr>
              <a:stCxn id="87" idx="6"/>
              <a:endCxn id="88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91" name="直接箭头连接符 90"/>
            <p:cNvCxnSpPr>
              <a:stCxn id="88" idx="6"/>
              <a:endCxn id="89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92" name="弧形 91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弧形 92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弧形 93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95" name="组合 94"/>
          <p:cNvGrpSpPr>
            <a:grpSpLocks noChangeAspect="1"/>
          </p:cNvGrpSpPr>
          <p:nvPr/>
        </p:nvGrpSpPr>
        <p:grpSpPr>
          <a:xfrm>
            <a:off x="6375739" y="4313653"/>
            <a:ext cx="1657183" cy="738660"/>
            <a:chOff x="1749928" y="4187258"/>
            <a:chExt cx="1699581" cy="747352"/>
          </a:xfrm>
        </p:grpSpPr>
        <p:sp>
          <p:nvSpPr>
            <p:cNvPr id="96" name="椭圆 95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99" name="直接箭头连接符 98"/>
            <p:cNvCxnSpPr>
              <a:stCxn id="96" idx="6"/>
              <a:endCxn id="97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00" name="直接箭头连接符 99"/>
            <p:cNvCxnSpPr>
              <a:stCxn id="97" idx="6"/>
              <a:endCxn id="98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01" name="弧形 100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弧形 101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弧形 102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cxnSp>
        <p:nvCxnSpPr>
          <p:cNvPr id="107" name="直接连接符 106"/>
          <p:cNvCxnSpPr>
            <a:cxnSpLocks noChangeAspect="1"/>
            <a:stCxn id="87" idx="4"/>
            <a:endCxn id="115" idx="0"/>
          </p:cNvCxnSpPr>
          <p:nvPr/>
        </p:nvCxnSpPr>
        <p:spPr>
          <a:xfrm>
            <a:off x="4588864" y="5052316"/>
            <a:ext cx="10410" cy="287026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08" name="直接连接符 107"/>
          <p:cNvCxnSpPr>
            <a:cxnSpLocks noChangeAspect="1"/>
            <a:stCxn id="88" idx="4"/>
            <a:endCxn id="116" idx="0"/>
          </p:cNvCxnSpPr>
          <p:nvPr/>
        </p:nvCxnSpPr>
        <p:spPr>
          <a:xfrm>
            <a:off x="5206919" y="5052315"/>
            <a:ext cx="10287" cy="296578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09" name="直接连接符 108"/>
          <p:cNvCxnSpPr>
            <a:cxnSpLocks noChangeAspect="1"/>
            <a:stCxn id="89" idx="4"/>
            <a:endCxn id="117" idx="0"/>
          </p:cNvCxnSpPr>
          <p:nvPr/>
        </p:nvCxnSpPr>
        <p:spPr>
          <a:xfrm>
            <a:off x="5845047" y="5052313"/>
            <a:ext cx="2386" cy="29681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10" name="直接连接符 109"/>
          <p:cNvCxnSpPr>
            <a:cxnSpLocks noChangeAspect="1"/>
            <a:stCxn id="96" idx="4"/>
            <a:endCxn id="118" idx="0"/>
          </p:cNvCxnSpPr>
          <p:nvPr/>
        </p:nvCxnSpPr>
        <p:spPr>
          <a:xfrm>
            <a:off x="6576239" y="5052313"/>
            <a:ext cx="12578" cy="296579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11" name="直接连接符 110"/>
          <p:cNvCxnSpPr>
            <a:cxnSpLocks noChangeAspect="1"/>
            <a:stCxn id="97" idx="4"/>
            <a:endCxn id="119" idx="0"/>
          </p:cNvCxnSpPr>
          <p:nvPr/>
        </p:nvCxnSpPr>
        <p:spPr>
          <a:xfrm flipH="1">
            <a:off x="7192636" y="5052312"/>
            <a:ext cx="1658" cy="29658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12" name="直接连接符 111"/>
          <p:cNvCxnSpPr>
            <a:cxnSpLocks noChangeAspect="1"/>
            <a:stCxn id="98" idx="4"/>
            <a:endCxn id="120" idx="0"/>
          </p:cNvCxnSpPr>
          <p:nvPr/>
        </p:nvCxnSpPr>
        <p:spPr>
          <a:xfrm flipH="1">
            <a:off x="7827290" y="5052310"/>
            <a:ext cx="5132" cy="29658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pic>
        <p:nvPicPr>
          <p:cNvPr id="115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4300656" y="5339342"/>
            <a:ext cx="597236" cy="471611"/>
          </a:xfrm>
          <a:prstGeom prst="rect">
            <a:avLst/>
          </a:prstGeom>
        </p:spPr>
      </p:pic>
      <p:pic>
        <p:nvPicPr>
          <p:cNvPr id="116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4918588" y="5348893"/>
            <a:ext cx="597236" cy="471611"/>
          </a:xfrm>
          <a:prstGeom prst="rect">
            <a:avLst/>
          </a:prstGeom>
        </p:spPr>
      </p:pic>
      <p:pic>
        <p:nvPicPr>
          <p:cNvPr id="117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5548815" y="5349123"/>
            <a:ext cx="597236" cy="471611"/>
          </a:xfrm>
          <a:prstGeom prst="rect">
            <a:avLst/>
          </a:prstGeom>
        </p:spPr>
      </p:pic>
      <p:pic>
        <p:nvPicPr>
          <p:cNvPr id="118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6290199" y="5348892"/>
            <a:ext cx="597236" cy="471611"/>
          </a:xfrm>
          <a:prstGeom prst="rect">
            <a:avLst/>
          </a:prstGeom>
        </p:spPr>
      </p:pic>
      <p:pic>
        <p:nvPicPr>
          <p:cNvPr id="119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6894018" y="5348892"/>
            <a:ext cx="597236" cy="471611"/>
          </a:xfrm>
          <a:prstGeom prst="rect">
            <a:avLst/>
          </a:prstGeom>
        </p:spPr>
      </p:pic>
      <p:pic>
        <p:nvPicPr>
          <p:cNvPr id="120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7528672" y="5348891"/>
            <a:ext cx="597236" cy="471611"/>
          </a:xfrm>
          <a:prstGeom prst="rect">
            <a:avLst/>
          </a:prstGeom>
        </p:spPr>
      </p:pic>
      <p:sp>
        <p:nvSpPr>
          <p:cNvPr id="137" name="文本框 136"/>
          <p:cNvSpPr txBox="1"/>
          <p:nvPr/>
        </p:nvSpPr>
        <p:spPr>
          <a:xfrm>
            <a:off x="4901135" y="3805748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(</a:t>
            </a:r>
            <a:r>
              <a:rPr lang="en-US" altLang="zh-CN" sz="2000" dirty="0" err="1"/>
              <a:t>s,f</a:t>
            </a:r>
            <a:r>
              <a:rPr lang="en-US" altLang="zh-CN" sz="2000" dirty="0"/>
              <a:t>)-</a:t>
            </a:r>
            <a:r>
              <a:rPr lang="en-US" altLang="zh-CN" sz="2000" dirty="0" err="1"/>
              <a:t>iy+l</a:t>
            </a:r>
            <a:endParaRPr lang="zh-CN" altLang="en-US" sz="2000" dirty="0"/>
          </a:p>
        </p:txBody>
      </p:sp>
      <p:sp>
        <p:nvSpPr>
          <p:cNvPr id="138" name="文本框 137"/>
          <p:cNvSpPr txBox="1"/>
          <p:nvPr/>
        </p:nvSpPr>
        <p:spPr>
          <a:xfrm>
            <a:off x="6894018" y="3803844"/>
            <a:ext cx="1310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t-</a:t>
            </a:r>
            <a:r>
              <a:rPr lang="en-US" altLang="zh-CN" sz="2000" dirty="0" err="1"/>
              <a:t>iy</a:t>
            </a:r>
            <a:r>
              <a:rPr lang="en-US" altLang="zh-CN" sz="2000" dirty="0"/>
              <a:t>+(</a:t>
            </a:r>
            <a:r>
              <a:rPr lang="en-US" altLang="zh-CN" sz="2000" dirty="0" err="1"/>
              <a:t>n,m</a:t>
            </a:r>
            <a:r>
              <a:rPr lang="en-US" altLang="zh-CN" sz="2000" dirty="0"/>
              <a:t>)</a:t>
            </a:r>
            <a:endParaRPr lang="zh-CN" altLang="en-US" sz="2000" dirty="0"/>
          </a:p>
        </p:txBody>
      </p:sp>
      <p:sp>
        <p:nvSpPr>
          <p:cNvPr id="140" name="矩形 139"/>
          <p:cNvSpPr/>
          <p:nvPr/>
        </p:nvSpPr>
        <p:spPr>
          <a:xfrm>
            <a:off x="4097104" y="6015192"/>
            <a:ext cx="4970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Generalized </a:t>
            </a:r>
            <a:r>
              <a:rPr lang="en-US" altLang="zh-CN" sz="2400" dirty="0" err="1"/>
              <a:t>triphones</a:t>
            </a:r>
            <a:r>
              <a:rPr lang="en-US" altLang="zh-CN" sz="2400" dirty="0"/>
              <a:t> (model sharing)</a:t>
            </a:r>
            <a:endParaRPr lang="zh-CN" altLang="en-US" sz="24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745407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Example: State Clustering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475934" y="3128221"/>
            <a:ext cx="3860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Simple </a:t>
            </a:r>
            <a:r>
              <a:rPr lang="en-US" altLang="zh-CN" sz="2400" dirty="0" err="1"/>
              <a:t>triphones</a:t>
            </a:r>
            <a:r>
              <a:rPr lang="en-US" altLang="zh-CN" sz="2400" dirty="0"/>
              <a:t> (no sharing)</a:t>
            </a:r>
            <a:endParaRPr lang="zh-CN" altLang="en-US" sz="2400" dirty="0"/>
          </a:p>
        </p:txBody>
      </p:sp>
      <p:pic>
        <p:nvPicPr>
          <p:cNvPr id="9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2258689" y="2398868"/>
            <a:ext cx="597236" cy="471611"/>
          </a:xfrm>
          <a:prstGeom prst="rect">
            <a:avLst/>
          </a:prstGeom>
        </p:spPr>
      </p:pic>
      <p:grpSp>
        <p:nvGrpSpPr>
          <p:cNvPr id="10" name="组合 9"/>
          <p:cNvGrpSpPr>
            <a:grpSpLocks noChangeAspect="1"/>
          </p:cNvGrpSpPr>
          <p:nvPr/>
        </p:nvGrpSpPr>
        <p:grpSpPr>
          <a:xfrm>
            <a:off x="2350982" y="1373182"/>
            <a:ext cx="1700443" cy="738660"/>
            <a:chOff x="1705563" y="4187258"/>
            <a:chExt cx="1743946" cy="747352"/>
          </a:xfrm>
        </p:grpSpPr>
        <p:sp>
          <p:nvSpPr>
            <p:cNvPr id="11" name="椭圆 10"/>
            <p:cNvSpPr/>
            <p:nvPr/>
          </p:nvSpPr>
          <p:spPr>
            <a:xfrm>
              <a:off x="1705563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14" name="直接箭头连接符 13"/>
            <p:cNvCxnSpPr>
              <a:stCxn id="11" idx="6"/>
              <a:endCxn id="12" idx="2"/>
            </p:cNvCxnSpPr>
            <p:nvPr/>
          </p:nvCxnSpPr>
          <p:spPr>
            <a:xfrm flipV="1">
              <a:off x="2116822" y="4729657"/>
              <a:ext cx="266974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5" name="直接箭头连接符 14"/>
            <p:cNvCxnSpPr>
              <a:stCxn id="12" idx="6"/>
              <a:endCxn id="13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6" name="弧形 15"/>
            <p:cNvSpPr/>
            <p:nvPr/>
          </p:nvSpPr>
          <p:spPr>
            <a:xfrm rot="16200000">
              <a:off x="1726582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弧形 16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弧形 17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9" name="组合 18"/>
          <p:cNvGrpSpPr>
            <a:grpSpLocks noChangeAspect="1"/>
          </p:cNvGrpSpPr>
          <p:nvPr/>
        </p:nvGrpSpPr>
        <p:grpSpPr>
          <a:xfrm>
            <a:off x="4385545" y="1373182"/>
            <a:ext cx="1657183" cy="738660"/>
            <a:chOff x="1749928" y="4187258"/>
            <a:chExt cx="1699581" cy="747352"/>
          </a:xfrm>
        </p:grpSpPr>
        <p:sp>
          <p:nvSpPr>
            <p:cNvPr id="20" name="椭圆 19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23" name="直接箭头连接符 22"/>
            <p:cNvCxnSpPr>
              <a:stCxn id="20" idx="6"/>
              <a:endCxn id="21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4" name="直接箭头连接符 23"/>
            <p:cNvCxnSpPr>
              <a:stCxn id="21" idx="6"/>
              <a:endCxn id="22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5" name="弧形 24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弧形 25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弧形 26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28" name="组合 27"/>
          <p:cNvGrpSpPr>
            <a:grpSpLocks noChangeAspect="1"/>
          </p:cNvGrpSpPr>
          <p:nvPr/>
        </p:nvGrpSpPr>
        <p:grpSpPr>
          <a:xfrm>
            <a:off x="6372920" y="1373179"/>
            <a:ext cx="1657183" cy="738660"/>
            <a:chOff x="1749928" y="4187258"/>
            <a:chExt cx="1699581" cy="747352"/>
          </a:xfrm>
        </p:grpSpPr>
        <p:sp>
          <p:nvSpPr>
            <p:cNvPr id="29" name="椭圆 28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32" name="直接箭头连接符 31"/>
            <p:cNvCxnSpPr>
              <a:stCxn id="29" idx="6"/>
              <a:endCxn id="30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3" name="直接箭头连接符 32"/>
            <p:cNvCxnSpPr>
              <a:stCxn id="30" idx="6"/>
              <a:endCxn id="31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4" name="弧形 33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弧形 34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弧形 35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cxnSp>
        <p:nvCxnSpPr>
          <p:cNvPr id="39" name="直接连接符 38"/>
          <p:cNvCxnSpPr>
            <a:cxnSpLocks noChangeAspect="1"/>
            <a:stCxn id="11" idx="4"/>
            <a:endCxn id="9" idx="0"/>
          </p:cNvCxnSpPr>
          <p:nvPr/>
        </p:nvCxnSpPr>
        <p:spPr>
          <a:xfrm>
            <a:off x="2551482" y="2111842"/>
            <a:ext cx="5825" cy="287026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0" name="直接连接符 39"/>
          <p:cNvCxnSpPr>
            <a:cxnSpLocks noChangeAspect="1"/>
            <a:stCxn id="12" idx="4"/>
            <a:endCxn id="48" idx="0"/>
          </p:cNvCxnSpPr>
          <p:nvPr/>
        </p:nvCxnSpPr>
        <p:spPr>
          <a:xfrm>
            <a:off x="3212792" y="2111841"/>
            <a:ext cx="1995" cy="29657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1" name="直接连接符 40"/>
          <p:cNvCxnSpPr>
            <a:cxnSpLocks noChangeAspect="1"/>
            <a:stCxn id="13" idx="4"/>
            <a:endCxn id="49" idx="0"/>
          </p:cNvCxnSpPr>
          <p:nvPr/>
        </p:nvCxnSpPr>
        <p:spPr>
          <a:xfrm flipH="1">
            <a:off x="3849793" y="2111839"/>
            <a:ext cx="1127" cy="29658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2" name="直接连接符 41"/>
          <p:cNvCxnSpPr>
            <a:cxnSpLocks noChangeAspect="1"/>
            <a:stCxn id="20" idx="4"/>
            <a:endCxn id="50" idx="0"/>
          </p:cNvCxnSpPr>
          <p:nvPr/>
        </p:nvCxnSpPr>
        <p:spPr>
          <a:xfrm>
            <a:off x="4586045" y="2111842"/>
            <a:ext cx="10410" cy="287026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3" name="直接连接符 42"/>
          <p:cNvCxnSpPr>
            <a:cxnSpLocks noChangeAspect="1"/>
            <a:stCxn id="21" idx="4"/>
            <a:endCxn id="51" idx="0"/>
          </p:cNvCxnSpPr>
          <p:nvPr/>
        </p:nvCxnSpPr>
        <p:spPr>
          <a:xfrm>
            <a:off x="5204100" y="2111841"/>
            <a:ext cx="10287" cy="296578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4" name="直接连接符 43"/>
          <p:cNvCxnSpPr>
            <a:cxnSpLocks noChangeAspect="1"/>
            <a:stCxn id="22" idx="4"/>
            <a:endCxn id="52" idx="0"/>
          </p:cNvCxnSpPr>
          <p:nvPr/>
        </p:nvCxnSpPr>
        <p:spPr>
          <a:xfrm>
            <a:off x="5842228" y="2111839"/>
            <a:ext cx="2386" cy="29681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5" name="直接连接符 44"/>
          <p:cNvCxnSpPr>
            <a:cxnSpLocks noChangeAspect="1"/>
            <a:stCxn id="29" idx="4"/>
            <a:endCxn id="53" idx="0"/>
          </p:cNvCxnSpPr>
          <p:nvPr/>
        </p:nvCxnSpPr>
        <p:spPr>
          <a:xfrm>
            <a:off x="6573420" y="2111839"/>
            <a:ext cx="12578" cy="296579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6" name="直接连接符 45"/>
          <p:cNvCxnSpPr>
            <a:cxnSpLocks noChangeAspect="1"/>
            <a:stCxn id="30" idx="4"/>
            <a:endCxn id="54" idx="0"/>
          </p:cNvCxnSpPr>
          <p:nvPr/>
        </p:nvCxnSpPr>
        <p:spPr>
          <a:xfrm flipH="1">
            <a:off x="7189817" y="2111838"/>
            <a:ext cx="1658" cy="29658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7" name="直接连接符 46"/>
          <p:cNvCxnSpPr>
            <a:cxnSpLocks noChangeAspect="1"/>
            <a:stCxn id="31" idx="4"/>
            <a:endCxn id="55" idx="0"/>
          </p:cNvCxnSpPr>
          <p:nvPr/>
        </p:nvCxnSpPr>
        <p:spPr>
          <a:xfrm flipH="1">
            <a:off x="7824471" y="2111836"/>
            <a:ext cx="5132" cy="29658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pic>
        <p:nvPicPr>
          <p:cNvPr id="48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2916169" y="2408416"/>
            <a:ext cx="597235" cy="471611"/>
          </a:xfrm>
          <a:prstGeom prst="rect">
            <a:avLst/>
          </a:prstGeom>
        </p:spPr>
      </p:pic>
      <p:pic>
        <p:nvPicPr>
          <p:cNvPr id="49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3551175" y="2408420"/>
            <a:ext cx="597236" cy="471611"/>
          </a:xfrm>
          <a:prstGeom prst="rect">
            <a:avLst/>
          </a:prstGeom>
        </p:spPr>
      </p:pic>
      <p:pic>
        <p:nvPicPr>
          <p:cNvPr id="50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4297837" y="2398868"/>
            <a:ext cx="597236" cy="471611"/>
          </a:xfrm>
          <a:prstGeom prst="rect">
            <a:avLst/>
          </a:prstGeom>
        </p:spPr>
      </p:pic>
      <p:pic>
        <p:nvPicPr>
          <p:cNvPr id="51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4915769" y="2408419"/>
            <a:ext cx="597236" cy="471611"/>
          </a:xfrm>
          <a:prstGeom prst="rect">
            <a:avLst/>
          </a:prstGeom>
        </p:spPr>
      </p:pic>
      <p:pic>
        <p:nvPicPr>
          <p:cNvPr id="52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5545996" y="2408649"/>
            <a:ext cx="597236" cy="471611"/>
          </a:xfrm>
          <a:prstGeom prst="rect">
            <a:avLst/>
          </a:prstGeom>
        </p:spPr>
      </p:pic>
      <p:pic>
        <p:nvPicPr>
          <p:cNvPr id="53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6287380" y="2408418"/>
            <a:ext cx="597236" cy="471611"/>
          </a:xfrm>
          <a:prstGeom prst="rect">
            <a:avLst/>
          </a:prstGeom>
        </p:spPr>
      </p:pic>
      <p:pic>
        <p:nvPicPr>
          <p:cNvPr id="54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6891199" y="2408418"/>
            <a:ext cx="597236" cy="471611"/>
          </a:xfrm>
          <a:prstGeom prst="rect">
            <a:avLst/>
          </a:prstGeom>
        </p:spPr>
      </p:pic>
      <p:pic>
        <p:nvPicPr>
          <p:cNvPr id="55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7525853" y="2408417"/>
            <a:ext cx="597236" cy="471611"/>
          </a:xfrm>
          <a:prstGeom prst="rect">
            <a:avLst/>
          </a:prstGeom>
        </p:spPr>
      </p:pic>
      <p:grpSp>
        <p:nvGrpSpPr>
          <p:cNvPr id="56" name="组合 55"/>
          <p:cNvGrpSpPr>
            <a:grpSpLocks noChangeAspect="1"/>
          </p:cNvGrpSpPr>
          <p:nvPr/>
        </p:nvGrpSpPr>
        <p:grpSpPr>
          <a:xfrm>
            <a:off x="8362939" y="1373176"/>
            <a:ext cx="1657183" cy="738660"/>
            <a:chOff x="1749928" y="4187258"/>
            <a:chExt cx="1699581" cy="747352"/>
          </a:xfrm>
        </p:grpSpPr>
        <p:sp>
          <p:nvSpPr>
            <p:cNvPr id="57" name="椭圆 56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60" name="直接箭头连接符 59"/>
            <p:cNvCxnSpPr>
              <a:stCxn id="57" idx="6"/>
              <a:endCxn id="58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1" name="直接箭头连接符 60"/>
            <p:cNvCxnSpPr>
              <a:stCxn id="58" idx="6"/>
              <a:endCxn id="59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62" name="弧形 61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弧形 62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弧形 63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cxnSp>
        <p:nvCxnSpPr>
          <p:cNvPr id="66" name="直接连接符 65"/>
          <p:cNvCxnSpPr>
            <a:cxnSpLocks noChangeAspect="1"/>
            <a:stCxn id="57" idx="4"/>
            <a:endCxn id="69" idx="0"/>
          </p:cNvCxnSpPr>
          <p:nvPr/>
        </p:nvCxnSpPr>
        <p:spPr>
          <a:xfrm flipH="1">
            <a:off x="8560817" y="2111836"/>
            <a:ext cx="2622" cy="29658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67" name="直接连接符 66"/>
          <p:cNvCxnSpPr>
            <a:cxnSpLocks noChangeAspect="1"/>
            <a:stCxn id="58" idx="4"/>
            <a:endCxn id="70" idx="0"/>
          </p:cNvCxnSpPr>
          <p:nvPr/>
        </p:nvCxnSpPr>
        <p:spPr>
          <a:xfrm>
            <a:off x="9181494" y="2111835"/>
            <a:ext cx="11561" cy="29658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68" name="直接连接符 67"/>
          <p:cNvCxnSpPr>
            <a:cxnSpLocks noChangeAspect="1"/>
            <a:stCxn id="59" idx="4"/>
            <a:endCxn id="71" idx="0"/>
          </p:cNvCxnSpPr>
          <p:nvPr/>
        </p:nvCxnSpPr>
        <p:spPr>
          <a:xfrm flipH="1">
            <a:off x="9817615" y="2111833"/>
            <a:ext cx="2007" cy="296583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pic>
        <p:nvPicPr>
          <p:cNvPr id="69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8262199" y="2408417"/>
            <a:ext cx="597236" cy="471611"/>
          </a:xfrm>
          <a:prstGeom prst="rect">
            <a:avLst/>
          </a:prstGeom>
        </p:spPr>
      </p:pic>
      <p:pic>
        <p:nvPicPr>
          <p:cNvPr id="70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8894437" y="2408416"/>
            <a:ext cx="597236" cy="471611"/>
          </a:xfrm>
          <a:prstGeom prst="rect">
            <a:avLst/>
          </a:prstGeom>
        </p:spPr>
      </p:pic>
      <p:pic>
        <p:nvPicPr>
          <p:cNvPr id="71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9518997" y="2408416"/>
            <a:ext cx="597236" cy="471611"/>
          </a:xfrm>
          <a:prstGeom prst="rect">
            <a:avLst/>
          </a:prstGeom>
        </p:spPr>
      </p:pic>
      <p:sp>
        <p:nvSpPr>
          <p:cNvPr id="72" name="文本框 71"/>
          <p:cNvSpPr txBox="1"/>
          <p:nvPr/>
        </p:nvSpPr>
        <p:spPr>
          <a:xfrm>
            <a:off x="2746442" y="914060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s-iy+l</a:t>
            </a:r>
            <a:endParaRPr lang="zh-CN" altLang="en-US" sz="2000" dirty="0"/>
          </a:p>
        </p:txBody>
      </p:sp>
      <p:sp>
        <p:nvSpPr>
          <p:cNvPr id="73" name="文本框 72"/>
          <p:cNvSpPr txBox="1"/>
          <p:nvPr/>
        </p:nvSpPr>
        <p:spPr>
          <a:xfrm>
            <a:off x="4898316" y="865274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f-iy+l</a:t>
            </a:r>
            <a:endParaRPr lang="zh-CN" altLang="en-US" sz="2000" dirty="0"/>
          </a:p>
        </p:txBody>
      </p:sp>
      <p:sp>
        <p:nvSpPr>
          <p:cNvPr id="74" name="文本框 73"/>
          <p:cNvSpPr txBox="1"/>
          <p:nvPr/>
        </p:nvSpPr>
        <p:spPr>
          <a:xfrm>
            <a:off x="6891199" y="863370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t-iy+n</a:t>
            </a:r>
            <a:endParaRPr lang="zh-CN" altLang="en-US" sz="2000" dirty="0"/>
          </a:p>
        </p:txBody>
      </p:sp>
      <p:sp>
        <p:nvSpPr>
          <p:cNvPr id="75" name="文本框 74"/>
          <p:cNvSpPr txBox="1"/>
          <p:nvPr/>
        </p:nvSpPr>
        <p:spPr>
          <a:xfrm>
            <a:off x="8941337" y="879207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t-iy+m</a:t>
            </a:r>
            <a:endParaRPr lang="zh-CN" altLang="en-US" sz="20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798340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Example: State Clustering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475934" y="3128221"/>
            <a:ext cx="3860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Simple </a:t>
            </a:r>
            <a:r>
              <a:rPr lang="en-US" altLang="zh-CN" sz="2400" dirty="0" err="1"/>
              <a:t>triphones</a:t>
            </a:r>
            <a:r>
              <a:rPr lang="en-US" altLang="zh-CN" sz="2400" dirty="0"/>
              <a:t> (no sharing)</a:t>
            </a:r>
            <a:endParaRPr lang="zh-CN" altLang="en-US" sz="2400" dirty="0"/>
          </a:p>
        </p:txBody>
      </p:sp>
      <p:pic>
        <p:nvPicPr>
          <p:cNvPr id="9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2258689" y="2398868"/>
            <a:ext cx="597236" cy="471611"/>
          </a:xfrm>
          <a:prstGeom prst="rect">
            <a:avLst/>
          </a:prstGeom>
        </p:spPr>
      </p:pic>
      <p:grpSp>
        <p:nvGrpSpPr>
          <p:cNvPr id="10" name="组合 9"/>
          <p:cNvGrpSpPr>
            <a:grpSpLocks noChangeAspect="1"/>
          </p:cNvGrpSpPr>
          <p:nvPr/>
        </p:nvGrpSpPr>
        <p:grpSpPr>
          <a:xfrm>
            <a:off x="2350982" y="1373182"/>
            <a:ext cx="1700443" cy="738660"/>
            <a:chOff x="1705563" y="4187258"/>
            <a:chExt cx="1743946" cy="747352"/>
          </a:xfrm>
        </p:grpSpPr>
        <p:sp>
          <p:nvSpPr>
            <p:cNvPr id="11" name="椭圆 10"/>
            <p:cNvSpPr/>
            <p:nvPr/>
          </p:nvSpPr>
          <p:spPr>
            <a:xfrm>
              <a:off x="1705563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14" name="直接箭头连接符 13"/>
            <p:cNvCxnSpPr>
              <a:stCxn id="11" idx="6"/>
              <a:endCxn id="12" idx="2"/>
            </p:cNvCxnSpPr>
            <p:nvPr/>
          </p:nvCxnSpPr>
          <p:spPr>
            <a:xfrm flipV="1">
              <a:off x="2116822" y="4729657"/>
              <a:ext cx="266974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5" name="直接箭头连接符 14"/>
            <p:cNvCxnSpPr>
              <a:stCxn id="12" idx="6"/>
              <a:endCxn id="13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6" name="弧形 15"/>
            <p:cNvSpPr/>
            <p:nvPr/>
          </p:nvSpPr>
          <p:spPr>
            <a:xfrm rot="16200000">
              <a:off x="1726582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弧形 16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弧形 17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9" name="组合 18"/>
          <p:cNvGrpSpPr>
            <a:grpSpLocks noChangeAspect="1"/>
          </p:cNvGrpSpPr>
          <p:nvPr/>
        </p:nvGrpSpPr>
        <p:grpSpPr>
          <a:xfrm>
            <a:off x="4385545" y="1373182"/>
            <a:ext cx="1657183" cy="738660"/>
            <a:chOff x="1749928" y="4187258"/>
            <a:chExt cx="1699581" cy="747352"/>
          </a:xfrm>
        </p:grpSpPr>
        <p:sp>
          <p:nvSpPr>
            <p:cNvPr id="20" name="椭圆 19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23" name="直接箭头连接符 22"/>
            <p:cNvCxnSpPr>
              <a:stCxn id="20" idx="6"/>
              <a:endCxn id="21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4" name="直接箭头连接符 23"/>
            <p:cNvCxnSpPr>
              <a:stCxn id="21" idx="6"/>
              <a:endCxn id="22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5" name="弧形 24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弧形 25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弧形 26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28" name="组合 27"/>
          <p:cNvGrpSpPr>
            <a:grpSpLocks noChangeAspect="1"/>
          </p:cNvGrpSpPr>
          <p:nvPr/>
        </p:nvGrpSpPr>
        <p:grpSpPr>
          <a:xfrm>
            <a:off x="6372920" y="1373179"/>
            <a:ext cx="1657183" cy="738660"/>
            <a:chOff x="1749928" y="4187258"/>
            <a:chExt cx="1699581" cy="747352"/>
          </a:xfrm>
        </p:grpSpPr>
        <p:sp>
          <p:nvSpPr>
            <p:cNvPr id="29" name="椭圆 28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32" name="直接箭头连接符 31"/>
            <p:cNvCxnSpPr>
              <a:stCxn id="29" idx="6"/>
              <a:endCxn id="30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3" name="直接箭头连接符 32"/>
            <p:cNvCxnSpPr>
              <a:stCxn id="30" idx="6"/>
              <a:endCxn id="31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4" name="弧形 33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弧形 34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弧形 35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cxnSp>
        <p:nvCxnSpPr>
          <p:cNvPr id="39" name="直接连接符 38"/>
          <p:cNvCxnSpPr>
            <a:cxnSpLocks noChangeAspect="1"/>
            <a:stCxn id="11" idx="4"/>
            <a:endCxn id="9" idx="0"/>
          </p:cNvCxnSpPr>
          <p:nvPr/>
        </p:nvCxnSpPr>
        <p:spPr>
          <a:xfrm>
            <a:off x="2551482" y="2111842"/>
            <a:ext cx="5825" cy="287026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0" name="直接连接符 39"/>
          <p:cNvCxnSpPr>
            <a:cxnSpLocks noChangeAspect="1"/>
            <a:stCxn id="12" idx="4"/>
            <a:endCxn id="48" idx="0"/>
          </p:cNvCxnSpPr>
          <p:nvPr/>
        </p:nvCxnSpPr>
        <p:spPr>
          <a:xfrm>
            <a:off x="3212792" y="2111841"/>
            <a:ext cx="1995" cy="29657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1" name="直接连接符 40"/>
          <p:cNvCxnSpPr>
            <a:cxnSpLocks noChangeAspect="1"/>
            <a:stCxn id="13" idx="4"/>
            <a:endCxn id="49" idx="0"/>
          </p:cNvCxnSpPr>
          <p:nvPr/>
        </p:nvCxnSpPr>
        <p:spPr>
          <a:xfrm flipH="1">
            <a:off x="3849793" y="2111839"/>
            <a:ext cx="1127" cy="29658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2" name="直接连接符 41"/>
          <p:cNvCxnSpPr>
            <a:cxnSpLocks noChangeAspect="1"/>
            <a:stCxn id="20" idx="4"/>
            <a:endCxn id="50" idx="0"/>
          </p:cNvCxnSpPr>
          <p:nvPr/>
        </p:nvCxnSpPr>
        <p:spPr>
          <a:xfrm>
            <a:off x="4586045" y="2111842"/>
            <a:ext cx="10410" cy="287026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3" name="直接连接符 42"/>
          <p:cNvCxnSpPr>
            <a:cxnSpLocks noChangeAspect="1"/>
            <a:stCxn id="21" idx="4"/>
            <a:endCxn id="51" idx="0"/>
          </p:cNvCxnSpPr>
          <p:nvPr/>
        </p:nvCxnSpPr>
        <p:spPr>
          <a:xfrm>
            <a:off x="5204100" y="2111841"/>
            <a:ext cx="10287" cy="296578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4" name="直接连接符 43"/>
          <p:cNvCxnSpPr>
            <a:cxnSpLocks noChangeAspect="1"/>
            <a:stCxn id="22" idx="4"/>
            <a:endCxn id="52" idx="0"/>
          </p:cNvCxnSpPr>
          <p:nvPr/>
        </p:nvCxnSpPr>
        <p:spPr>
          <a:xfrm>
            <a:off x="5842228" y="2111839"/>
            <a:ext cx="2386" cy="29681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5" name="直接连接符 44"/>
          <p:cNvCxnSpPr>
            <a:cxnSpLocks noChangeAspect="1"/>
            <a:stCxn id="29" idx="4"/>
            <a:endCxn id="53" idx="0"/>
          </p:cNvCxnSpPr>
          <p:nvPr/>
        </p:nvCxnSpPr>
        <p:spPr>
          <a:xfrm>
            <a:off x="6573420" y="2111839"/>
            <a:ext cx="12578" cy="296579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6" name="直接连接符 45"/>
          <p:cNvCxnSpPr>
            <a:cxnSpLocks noChangeAspect="1"/>
            <a:stCxn id="30" idx="4"/>
            <a:endCxn id="54" idx="0"/>
          </p:cNvCxnSpPr>
          <p:nvPr/>
        </p:nvCxnSpPr>
        <p:spPr>
          <a:xfrm flipH="1">
            <a:off x="7189817" y="2111838"/>
            <a:ext cx="1658" cy="29658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7" name="直接连接符 46"/>
          <p:cNvCxnSpPr>
            <a:cxnSpLocks noChangeAspect="1"/>
            <a:stCxn id="31" idx="4"/>
            <a:endCxn id="55" idx="0"/>
          </p:cNvCxnSpPr>
          <p:nvPr/>
        </p:nvCxnSpPr>
        <p:spPr>
          <a:xfrm flipH="1">
            <a:off x="7824471" y="2111836"/>
            <a:ext cx="5132" cy="29658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pic>
        <p:nvPicPr>
          <p:cNvPr id="48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2916169" y="2408416"/>
            <a:ext cx="597235" cy="471611"/>
          </a:xfrm>
          <a:prstGeom prst="rect">
            <a:avLst/>
          </a:prstGeom>
        </p:spPr>
      </p:pic>
      <p:pic>
        <p:nvPicPr>
          <p:cNvPr id="49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3551175" y="2408420"/>
            <a:ext cx="597236" cy="471611"/>
          </a:xfrm>
          <a:prstGeom prst="rect">
            <a:avLst/>
          </a:prstGeom>
        </p:spPr>
      </p:pic>
      <p:pic>
        <p:nvPicPr>
          <p:cNvPr id="50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4297837" y="2398868"/>
            <a:ext cx="597236" cy="471611"/>
          </a:xfrm>
          <a:prstGeom prst="rect">
            <a:avLst/>
          </a:prstGeom>
        </p:spPr>
      </p:pic>
      <p:pic>
        <p:nvPicPr>
          <p:cNvPr id="51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4915769" y="2408419"/>
            <a:ext cx="597236" cy="471611"/>
          </a:xfrm>
          <a:prstGeom prst="rect">
            <a:avLst/>
          </a:prstGeom>
        </p:spPr>
      </p:pic>
      <p:pic>
        <p:nvPicPr>
          <p:cNvPr id="52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5545996" y="2408649"/>
            <a:ext cx="597236" cy="471611"/>
          </a:xfrm>
          <a:prstGeom prst="rect">
            <a:avLst/>
          </a:prstGeom>
        </p:spPr>
      </p:pic>
      <p:pic>
        <p:nvPicPr>
          <p:cNvPr id="53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6287380" y="2408418"/>
            <a:ext cx="597236" cy="471611"/>
          </a:xfrm>
          <a:prstGeom prst="rect">
            <a:avLst/>
          </a:prstGeom>
        </p:spPr>
      </p:pic>
      <p:pic>
        <p:nvPicPr>
          <p:cNvPr id="54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6891199" y="2408418"/>
            <a:ext cx="597236" cy="471611"/>
          </a:xfrm>
          <a:prstGeom prst="rect">
            <a:avLst/>
          </a:prstGeom>
        </p:spPr>
      </p:pic>
      <p:pic>
        <p:nvPicPr>
          <p:cNvPr id="55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7525853" y="2408417"/>
            <a:ext cx="597236" cy="471611"/>
          </a:xfrm>
          <a:prstGeom prst="rect">
            <a:avLst/>
          </a:prstGeom>
        </p:spPr>
      </p:pic>
      <p:grpSp>
        <p:nvGrpSpPr>
          <p:cNvPr id="56" name="组合 55"/>
          <p:cNvGrpSpPr>
            <a:grpSpLocks noChangeAspect="1"/>
          </p:cNvGrpSpPr>
          <p:nvPr/>
        </p:nvGrpSpPr>
        <p:grpSpPr>
          <a:xfrm>
            <a:off x="8362939" y="1373176"/>
            <a:ext cx="1657183" cy="738660"/>
            <a:chOff x="1749928" y="4187258"/>
            <a:chExt cx="1699581" cy="747352"/>
          </a:xfrm>
        </p:grpSpPr>
        <p:sp>
          <p:nvSpPr>
            <p:cNvPr id="57" name="椭圆 56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60" name="直接箭头连接符 59"/>
            <p:cNvCxnSpPr>
              <a:stCxn id="57" idx="6"/>
              <a:endCxn id="58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1" name="直接箭头连接符 60"/>
            <p:cNvCxnSpPr>
              <a:stCxn id="58" idx="6"/>
              <a:endCxn id="59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62" name="弧形 61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弧形 62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弧形 63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cxnSp>
        <p:nvCxnSpPr>
          <p:cNvPr id="66" name="直接连接符 65"/>
          <p:cNvCxnSpPr>
            <a:cxnSpLocks noChangeAspect="1"/>
            <a:stCxn id="57" idx="4"/>
            <a:endCxn id="69" idx="0"/>
          </p:cNvCxnSpPr>
          <p:nvPr/>
        </p:nvCxnSpPr>
        <p:spPr>
          <a:xfrm flipH="1">
            <a:off x="8560817" y="2111836"/>
            <a:ext cx="2622" cy="29658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67" name="直接连接符 66"/>
          <p:cNvCxnSpPr>
            <a:cxnSpLocks noChangeAspect="1"/>
            <a:stCxn id="58" idx="4"/>
            <a:endCxn id="70" idx="0"/>
          </p:cNvCxnSpPr>
          <p:nvPr/>
        </p:nvCxnSpPr>
        <p:spPr>
          <a:xfrm>
            <a:off x="9181494" y="2111835"/>
            <a:ext cx="11561" cy="29658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68" name="直接连接符 67"/>
          <p:cNvCxnSpPr>
            <a:cxnSpLocks noChangeAspect="1"/>
            <a:stCxn id="59" idx="4"/>
            <a:endCxn id="71" idx="0"/>
          </p:cNvCxnSpPr>
          <p:nvPr/>
        </p:nvCxnSpPr>
        <p:spPr>
          <a:xfrm flipH="1">
            <a:off x="9817615" y="2111833"/>
            <a:ext cx="2007" cy="296583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pic>
        <p:nvPicPr>
          <p:cNvPr id="69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8262199" y="2408417"/>
            <a:ext cx="597236" cy="471611"/>
          </a:xfrm>
          <a:prstGeom prst="rect">
            <a:avLst/>
          </a:prstGeom>
        </p:spPr>
      </p:pic>
      <p:pic>
        <p:nvPicPr>
          <p:cNvPr id="70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8894437" y="2408416"/>
            <a:ext cx="597236" cy="471611"/>
          </a:xfrm>
          <a:prstGeom prst="rect">
            <a:avLst/>
          </a:prstGeom>
        </p:spPr>
      </p:pic>
      <p:pic>
        <p:nvPicPr>
          <p:cNvPr id="71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9518997" y="2408416"/>
            <a:ext cx="597236" cy="471611"/>
          </a:xfrm>
          <a:prstGeom prst="rect">
            <a:avLst/>
          </a:prstGeom>
        </p:spPr>
      </p:pic>
      <p:sp>
        <p:nvSpPr>
          <p:cNvPr id="72" name="文本框 71"/>
          <p:cNvSpPr txBox="1"/>
          <p:nvPr/>
        </p:nvSpPr>
        <p:spPr>
          <a:xfrm>
            <a:off x="2746442" y="914060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s-iy+l</a:t>
            </a:r>
            <a:endParaRPr lang="zh-CN" altLang="en-US" sz="2000" dirty="0"/>
          </a:p>
        </p:txBody>
      </p:sp>
      <p:sp>
        <p:nvSpPr>
          <p:cNvPr id="73" name="文本框 72"/>
          <p:cNvSpPr txBox="1"/>
          <p:nvPr/>
        </p:nvSpPr>
        <p:spPr>
          <a:xfrm>
            <a:off x="4898316" y="865274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f-iy+l</a:t>
            </a:r>
            <a:endParaRPr lang="zh-CN" altLang="en-US" sz="2000" dirty="0"/>
          </a:p>
        </p:txBody>
      </p:sp>
      <p:sp>
        <p:nvSpPr>
          <p:cNvPr id="74" name="文本框 73"/>
          <p:cNvSpPr txBox="1"/>
          <p:nvPr/>
        </p:nvSpPr>
        <p:spPr>
          <a:xfrm>
            <a:off x="6891199" y="863370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t-iy+n</a:t>
            </a:r>
            <a:endParaRPr lang="zh-CN" altLang="en-US" sz="2000" dirty="0"/>
          </a:p>
        </p:txBody>
      </p:sp>
      <p:sp>
        <p:nvSpPr>
          <p:cNvPr id="75" name="文本框 74"/>
          <p:cNvSpPr txBox="1"/>
          <p:nvPr/>
        </p:nvSpPr>
        <p:spPr>
          <a:xfrm>
            <a:off x="8941337" y="879207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t-iy+m</a:t>
            </a:r>
            <a:endParaRPr lang="zh-CN" altLang="en-US" sz="2000" dirty="0"/>
          </a:p>
        </p:txBody>
      </p:sp>
      <p:grpSp>
        <p:nvGrpSpPr>
          <p:cNvPr id="77" name="组合 76"/>
          <p:cNvGrpSpPr>
            <a:grpSpLocks noChangeAspect="1"/>
          </p:cNvGrpSpPr>
          <p:nvPr/>
        </p:nvGrpSpPr>
        <p:grpSpPr>
          <a:xfrm>
            <a:off x="2353801" y="4313656"/>
            <a:ext cx="1700443" cy="738660"/>
            <a:chOff x="1705563" y="4187258"/>
            <a:chExt cx="1743946" cy="747352"/>
          </a:xfrm>
        </p:grpSpPr>
        <p:sp>
          <p:nvSpPr>
            <p:cNvPr id="78" name="椭圆 77"/>
            <p:cNvSpPr/>
            <p:nvPr/>
          </p:nvSpPr>
          <p:spPr>
            <a:xfrm>
              <a:off x="1705563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81" name="直接箭头连接符 80"/>
            <p:cNvCxnSpPr>
              <a:stCxn id="78" idx="6"/>
              <a:endCxn id="79" idx="2"/>
            </p:cNvCxnSpPr>
            <p:nvPr/>
          </p:nvCxnSpPr>
          <p:spPr>
            <a:xfrm flipV="1">
              <a:off x="2116822" y="4729657"/>
              <a:ext cx="266974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82" name="直接箭头连接符 81"/>
            <p:cNvCxnSpPr>
              <a:stCxn id="79" idx="6"/>
              <a:endCxn id="80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83" name="弧形 82"/>
            <p:cNvSpPr/>
            <p:nvPr/>
          </p:nvSpPr>
          <p:spPr>
            <a:xfrm rot="16200000">
              <a:off x="1726582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弧形 83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弧形 84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86" name="组合 85"/>
          <p:cNvGrpSpPr>
            <a:grpSpLocks noChangeAspect="1"/>
          </p:cNvGrpSpPr>
          <p:nvPr/>
        </p:nvGrpSpPr>
        <p:grpSpPr>
          <a:xfrm>
            <a:off x="4388364" y="4313656"/>
            <a:ext cx="1657183" cy="738660"/>
            <a:chOff x="1749928" y="4187258"/>
            <a:chExt cx="1699581" cy="747352"/>
          </a:xfrm>
        </p:grpSpPr>
        <p:sp>
          <p:nvSpPr>
            <p:cNvPr id="87" name="椭圆 86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8" name="椭圆 87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90" name="直接箭头连接符 89"/>
            <p:cNvCxnSpPr>
              <a:stCxn id="87" idx="6"/>
              <a:endCxn id="88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91" name="直接箭头连接符 90"/>
            <p:cNvCxnSpPr>
              <a:stCxn id="88" idx="6"/>
              <a:endCxn id="89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92" name="弧形 91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弧形 92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弧形 93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95" name="组合 94"/>
          <p:cNvGrpSpPr>
            <a:grpSpLocks noChangeAspect="1"/>
          </p:cNvGrpSpPr>
          <p:nvPr/>
        </p:nvGrpSpPr>
        <p:grpSpPr>
          <a:xfrm>
            <a:off x="6375739" y="4313653"/>
            <a:ext cx="1657183" cy="738660"/>
            <a:chOff x="1749928" y="4187258"/>
            <a:chExt cx="1699581" cy="747352"/>
          </a:xfrm>
        </p:grpSpPr>
        <p:sp>
          <p:nvSpPr>
            <p:cNvPr id="96" name="椭圆 95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99" name="直接箭头连接符 98"/>
            <p:cNvCxnSpPr>
              <a:stCxn id="96" idx="6"/>
              <a:endCxn id="97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00" name="直接箭头连接符 99"/>
            <p:cNvCxnSpPr>
              <a:stCxn id="97" idx="6"/>
              <a:endCxn id="98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01" name="弧形 100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弧形 101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弧形 102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cxnSp>
        <p:nvCxnSpPr>
          <p:cNvPr id="104" name="直接连接符 103"/>
          <p:cNvCxnSpPr>
            <a:cxnSpLocks noChangeAspect="1"/>
            <a:stCxn id="78" idx="4"/>
            <a:endCxn id="115" idx="0"/>
          </p:cNvCxnSpPr>
          <p:nvPr/>
        </p:nvCxnSpPr>
        <p:spPr>
          <a:xfrm>
            <a:off x="2554301" y="5052316"/>
            <a:ext cx="2044973" cy="287026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5" name="直接连接符 104"/>
          <p:cNvCxnSpPr>
            <a:cxnSpLocks noChangeAspect="1"/>
            <a:stCxn id="79" idx="4"/>
            <a:endCxn id="113" idx="0"/>
          </p:cNvCxnSpPr>
          <p:nvPr/>
        </p:nvCxnSpPr>
        <p:spPr>
          <a:xfrm>
            <a:off x="3215611" y="5052315"/>
            <a:ext cx="1995" cy="29657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6" name="直接连接符 105"/>
          <p:cNvCxnSpPr>
            <a:cxnSpLocks noChangeAspect="1"/>
            <a:stCxn id="80" idx="4"/>
            <a:endCxn id="117" idx="0"/>
          </p:cNvCxnSpPr>
          <p:nvPr/>
        </p:nvCxnSpPr>
        <p:spPr>
          <a:xfrm>
            <a:off x="3853744" y="5052313"/>
            <a:ext cx="1993689" cy="29681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7" name="直接连接符 106"/>
          <p:cNvCxnSpPr>
            <a:cxnSpLocks noChangeAspect="1"/>
            <a:stCxn id="87" idx="4"/>
            <a:endCxn id="115" idx="0"/>
          </p:cNvCxnSpPr>
          <p:nvPr/>
        </p:nvCxnSpPr>
        <p:spPr>
          <a:xfrm>
            <a:off x="4588864" y="5052316"/>
            <a:ext cx="10410" cy="287026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8" name="直接连接符 107"/>
          <p:cNvCxnSpPr>
            <a:cxnSpLocks noChangeAspect="1"/>
            <a:stCxn id="88" idx="4"/>
            <a:endCxn id="119" idx="0"/>
          </p:cNvCxnSpPr>
          <p:nvPr/>
        </p:nvCxnSpPr>
        <p:spPr>
          <a:xfrm>
            <a:off x="5206919" y="5052315"/>
            <a:ext cx="1985717" cy="296577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9" name="直接连接符 108"/>
          <p:cNvCxnSpPr>
            <a:cxnSpLocks noChangeAspect="1"/>
            <a:stCxn id="89" idx="4"/>
            <a:endCxn id="117" idx="0"/>
          </p:cNvCxnSpPr>
          <p:nvPr/>
        </p:nvCxnSpPr>
        <p:spPr>
          <a:xfrm>
            <a:off x="5845047" y="5052313"/>
            <a:ext cx="2386" cy="29681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10" name="直接连接符 109"/>
          <p:cNvCxnSpPr>
            <a:cxnSpLocks noChangeAspect="1"/>
            <a:stCxn id="96" idx="4"/>
            <a:endCxn id="133" idx="0"/>
          </p:cNvCxnSpPr>
          <p:nvPr/>
        </p:nvCxnSpPr>
        <p:spPr>
          <a:xfrm>
            <a:off x="6576239" y="5052313"/>
            <a:ext cx="1987397" cy="296578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11" name="直接连接符 110"/>
          <p:cNvCxnSpPr>
            <a:cxnSpLocks noChangeAspect="1"/>
            <a:stCxn id="97" idx="4"/>
            <a:endCxn id="119" idx="0"/>
          </p:cNvCxnSpPr>
          <p:nvPr/>
        </p:nvCxnSpPr>
        <p:spPr>
          <a:xfrm flipH="1">
            <a:off x="7192636" y="5052312"/>
            <a:ext cx="1658" cy="29658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12" name="直接连接符 111"/>
          <p:cNvCxnSpPr>
            <a:cxnSpLocks noChangeAspect="1"/>
            <a:stCxn id="98" idx="4"/>
            <a:endCxn id="135" idx="0"/>
          </p:cNvCxnSpPr>
          <p:nvPr/>
        </p:nvCxnSpPr>
        <p:spPr>
          <a:xfrm>
            <a:off x="7832422" y="5052310"/>
            <a:ext cx="1988012" cy="29658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113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2918988" y="5348890"/>
            <a:ext cx="597235" cy="471611"/>
          </a:xfrm>
          <a:prstGeom prst="rect">
            <a:avLst/>
          </a:prstGeom>
        </p:spPr>
      </p:pic>
      <p:pic>
        <p:nvPicPr>
          <p:cNvPr id="115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4300656" y="5339342"/>
            <a:ext cx="597236" cy="471611"/>
          </a:xfrm>
          <a:prstGeom prst="rect">
            <a:avLst/>
          </a:prstGeom>
        </p:spPr>
      </p:pic>
      <p:pic>
        <p:nvPicPr>
          <p:cNvPr id="117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5548815" y="5349123"/>
            <a:ext cx="597236" cy="471611"/>
          </a:xfrm>
          <a:prstGeom prst="rect">
            <a:avLst/>
          </a:prstGeom>
        </p:spPr>
      </p:pic>
      <p:pic>
        <p:nvPicPr>
          <p:cNvPr id="119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6894018" y="5348892"/>
            <a:ext cx="597236" cy="471611"/>
          </a:xfrm>
          <a:prstGeom prst="rect">
            <a:avLst/>
          </a:prstGeom>
        </p:spPr>
      </p:pic>
      <p:grpSp>
        <p:nvGrpSpPr>
          <p:cNvPr id="121" name="组合 120"/>
          <p:cNvGrpSpPr>
            <a:grpSpLocks noChangeAspect="1"/>
          </p:cNvGrpSpPr>
          <p:nvPr/>
        </p:nvGrpSpPr>
        <p:grpSpPr>
          <a:xfrm>
            <a:off x="8365758" y="4313650"/>
            <a:ext cx="1657183" cy="738660"/>
            <a:chOff x="1749928" y="4187258"/>
            <a:chExt cx="1699581" cy="747352"/>
          </a:xfrm>
        </p:grpSpPr>
        <p:sp>
          <p:nvSpPr>
            <p:cNvPr id="122" name="椭圆 121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椭圆 123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125" name="直接箭头连接符 124"/>
            <p:cNvCxnSpPr>
              <a:stCxn id="122" idx="6"/>
              <a:endCxn id="123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26" name="直接箭头连接符 125"/>
            <p:cNvCxnSpPr>
              <a:stCxn id="123" idx="6"/>
              <a:endCxn id="124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27" name="弧形 126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弧形 127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弧形 128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cxnSp>
        <p:nvCxnSpPr>
          <p:cNvPr id="130" name="直接连接符 129"/>
          <p:cNvCxnSpPr>
            <a:cxnSpLocks noChangeAspect="1"/>
            <a:stCxn id="122" idx="4"/>
            <a:endCxn id="133" idx="0"/>
          </p:cNvCxnSpPr>
          <p:nvPr/>
        </p:nvCxnSpPr>
        <p:spPr>
          <a:xfrm flipH="1">
            <a:off x="8563636" y="5052310"/>
            <a:ext cx="2622" cy="29658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1" name="直接连接符 130"/>
          <p:cNvCxnSpPr>
            <a:cxnSpLocks noChangeAspect="1"/>
            <a:stCxn id="123" idx="4"/>
            <a:endCxn id="119" idx="0"/>
          </p:cNvCxnSpPr>
          <p:nvPr/>
        </p:nvCxnSpPr>
        <p:spPr>
          <a:xfrm flipH="1">
            <a:off x="7192636" y="5052309"/>
            <a:ext cx="1991677" cy="296583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2" name="直接连接符 131"/>
          <p:cNvCxnSpPr>
            <a:cxnSpLocks noChangeAspect="1"/>
            <a:stCxn id="124" idx="4"/>
            <a:endCxn id="135" idx="0"/>
          </p:cNvCxnSpPr>
          <p:nvPr/>
        </p:nvCxnSpPr>
        <p:spPr>
          <a:xfrm flipH="1">
            <a:off x="9820434" y="5052307"/>
            <a:ext cx="2007" cy="296583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133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8265018" y="5348891"/>
            <a:ext cx="597236" cy="471611"/>
          </a:xfrm>
          <a:prstGeom prst="rect">
            <a:avLst/>
          </a:prstGeom>
        </p:spPr>
      </p:pic>
      <p:pic>
        <p:nvPicPr>
          <p:cNvPr id="135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9521816" y="5348890"/>
            <a:ext cx="597236" cy="471611"/>
          </a:xfrm>
          <a:prstGeom prst="rect">
            <a:avLst/>
          </a:prstGeom>
        </p:spPr>
      </p:pic>
      <p:sp>
        <p:nvSpPr>
          <p:cNvPr id="136" name="文本框 135"/>
          <p:cNvSpPr txBox="1"/>
          <p:nvPr/>
        </p:nvSpPr>
        <p:spPr>
          <a:xfrm>
            <a:off x="2749261" y="3854534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s-iy+l</a:t>
            </a:r>
            <a:endParaRPr lang="zh-CN" altLang="en-US" sz="2000" dirty="0"/>
          </a:p>
        </p:txBody>
      </p:sp>
      <p:sp>
        <p:nvSpPr>
          <p:cNvPr id="137" name="文本框 136"/>
          <p:cNvSpPr txBox="1"/>
          <p:nvPr/>
        </p:nvSpPr>
        <p:spPr>
          <a:xfrm>
            <a:off x="4901135" y="3805748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f-iy+l</a:t>
            </a:r>
            <a:endParaRPr lang="zh-CN" altLang="en-US" sz="2000" dirty="0"/>
          </a:p>
        </p:txBody>
      </p:sp>
      <p:sp>
        <p:nvSpPr>
          <p:cNvPr id="138" name="文本框 137"/>
          <p:cNvSpPr txBox="1"/>
          <p:nvPr/>
        </p:nvSpPr>
        <p:spPr>
          <a:xfrm>
            <a:off x="6894018" y="3803844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t-iy+n</a:t>
            </a:r>
            <a:endParaRPr lang="zh-CN" altLang="en-US" sz="2000" dirty="0"/>
          </a:p>
        </p:txBody>
      </p:sp>
      <p:sp>
        <p:nvSpPr>
          <p:cNvPr id="139" name="文本框 138"/>
          <p:cNvSpPr txBox="1"/>
          <p:nvPr/>
        </p:nvSpPr>
        <p:spPr>
          <a:xfrm>
            <a:off x="8944156" y="3819681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t-iy+m</a:t>
            </a:r>
            <a:endParaRPr lang="zh-CN" altLang="en-US" sz="2000" dirty="0"/>
          </a:p>
        </p:txBody>
      </p:sp>
      <p:sp>
        <p:nvSpPr>
          <p:cNvPr id="140" name="矩形 139"/>
          <p:cNvSpPr/>
          <p:nvPr/>
        </p:nvSpPr>
        <p:spPr>
          <a:xfrm>
            <a:off x="4097104" y="6015192"/>
            <a:ext cx="5190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State-clustered </a:t>
            </a:r>
            <a:r>
              <a:rPr lang="en-US" altLang="zh-CN" sz="2400" dirty="0" err="1"/>
              <a:t>triphones</a:t>
            </a:r>
            <a:r>
              <a:rPr lang="en-US" altLang="zh-CN" sz="2400" dirty="0"/>
              <a:t> (state sharing)</a:t>
            </a:r>
            <a:endParaRPr lang="zh-CN" altLang="en-US" sz="24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863286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Example: State Clustering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475934" y="3128221"/>
            <a:ext cx="3860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Simple </a:t>
            </a:r>
            <a:r>
              <a:rPr lang="en-US" altLang="zh-CN" sz="2400" dirty="0" err="1"/>
              <a:t>triphones</a:t>
            </a:r>
            <a:r>
              <a:rPr lang="en-US" altLang="zh-CN" sz="2400" dirty="0"/>
              <a:t> (no sharing)</a:t>
            </a:r>
            <a:endParaRPr lang="zh-CN" altLang="en-US" sz="2400" dirty="0"/>
          </a:p>
        </p:txBody>
      </p:sp>
      <p:pic>
        <p:nvPicPr>
          <p:cNvPr id="9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2258689" y="2398868"/>
            <a:ext cx="597236" cy="471611"/>
          </a:xfrm>
          <a:prstGeom prst="rect">
            <a:avLst/>
          </a:prstGeom>
        </p:spPr>
      </p:pic>
      <p:grpSp>
        <p:nvGrpSpPr>
          <p:cNvPr id="10" name="组合 9"/>
          <p:cNvGrpSpPr>
            <a:grpSpLocks noChangeAspect="1"/>
          </p:cNvGrpSpPr>
          <p:nvPr/>
        </p:nvGrpSpPr>
        <p:grpSpPr>
          <a:xfrm>
            <a:off x="2350982" y="1373182"/>
            <a:ext cx="1700443" cy="738660"/>
            <a:chOff x="1705563" y="4187258"/>
            <a:chExt cx="1743946" cy="747352"/>
          </a:xfrm>
        </p:grpSpPr>
        <p:sp>
          <p:nvSpPr>
            <p:cNvPr id="11" name="椭圆 10"/>
            <p:cNvSpPr/>
            <p:nvPr/>
          </p:nvSpPr>
          <p:spPr>
            <a:xfrm>
              <a:off x="1705563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14" name="直接箭头连接符 13"/>
            <p:cNvCxnSpPr>
              <a:stCxn id="11" idx="6"/>
              <a:endCxn id="12" idx="2"/>
            </p:cNvCxnSpPr>
            <p:nvPr/>
          </p:nvCxnSpPr>
          <p:spPr>
            <a:xfrm flipV="1">
              <a:off x="2116822" y="4729657"/>
              <a:ext cx="266974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5" name="直接箭头连接符 14"/>
            <p:cNvCxnSpPr>
              <a:stCxn id="12" idx="6"/>
              <a:endCxn id="13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6" name="弧形 15"/>
            <p:cNvSpPr/>
            <p:nvPr/>
          </p:nvSpPr>
          <p:spPr>
            <a:xfrm rot="16200000">
              <a:off x="1726582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弧形 16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弧形 17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9" name="组合 18"/>
          <p:cNvGrpSpPr>
            <a:grpSpLocks noChangeAspect="1"/>
          </p:cNvGrpSpPr>
          <p:nvPr/>
        </p:nvGrpSpPr>
        <p:grpSpPr>
          <a:xfrm>
            <a:off x="4385545" y="1373182"/>
            <a:ext cx="1657183" cy="738660"/>
            <a:chOff x="1749928" y="4187258"/>
            <a:chExt cx="1699581" cy="747352"/>
          </a:xfrm>
        </p:grpSpPr>
        <p:sp>
          <p:nvSpPr>
            <p:cNvPr id="20" name="椭圆 19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23" name="直接箭头连接符 22"/>
            <p:cNvCxnSpPr>
              <a:stCxn id="20" idx="6"/>
              <a:endCxn id="21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4" name="直接箭头连接符 23"/>
            <p:cNvCxnSpPr>
              <a:stCxn id="21" idx="6"/>
              <a:endCxn id="22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5" name="弧形 24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弧形 25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弧形 26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28" name="组合 27"/>
          <p:cNvGrpSpPr>
            <a:grpSpLocks noChangeAspect="1"/>
          </p:cNvGrpSpPr>
          <p:nvPr/>
        </p:nvGrpSpPr>
        <p:grpSpPr>
          <a:xfrm>
            <a:off x="6372920" y="1373179"/>
            <a:ext cx="1657183" cy="738660"/>
            <a:chOff x="1749928" y="4187258"/>
            <a:chExt cx="1699581" cy="747352"/>
          </a:xfrm>
        </p:grpSpPr>
        <p:sp>
          <p:nvSpPr>
            <p:cNvPr id="29" name="椭圆 28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32" name="直接箭头连接符 31"/>
            <p:cNvCxnSpPr>
              <a:stCxn id="29" idx="6"/>
              <a:endCxn id="30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3" name="直接箭头连接符 32"/>
            <p:cNvCxnSpPr>
              <a:stCxn id="30" idx="6"/>
              <a:endCxn id="31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4" name="弧形 33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弧形 34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弧形 35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cxnSp>
        <p:nvCxnSpPr>
          <p:cNvPr id="39" name="直接连接符 38"/>
          <p:cNvCxnSpPr>
            <a:cxnSpLocks noChangeAspect="1"/>
            <a:stCxn id="11" idx="4"/>
            <a:endCxn id="9" idx="0"/>
          </p:cNvCxnSpPr>
          <p:nvPr/>
        </p:nvCxnSpPr>
        <p:spPr>
          <a:xfrm>
            <a:off x="2551482" y="2111842"/>
            <a:ext cx="5825" cy="287026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0" name="直接连接符 39"/>
          <p:cNvCxnSpPr>
            <a:cxnSpLocks noChangeAspect="1"/>
            <a:stCxn id="12" idx="4"/>
            <a:endCxn id="48" idx="0"/>
          </p:cNvCxnSpPr>
          <p:nvPr/>
        </p:nvCxnSpPr>
        <p:spPr>
          <a:xfrm>
            <a:off x="3212792" y="2111841"/>
            <a:ext cx="1995" cy="29657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1" name="直接连接符 40"/>
          <p:cNvCxnSpPr>
            <a:cxnSpLocks noChangeAspect="1"/>
            <a:stCxn id="13" idx="4"/>
            <a:endCxn id="49" idx="0"/>
          </p:cNvCxnSpPr>
          <p:nvPr/>
        </p:nvCxnSpPr>
        <p:spPr>
          <a:xfrm flipH="1">
            <a:off x="3849793" y="2111839"/>
            <a:ext cx="1127" cy="29658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2" name="直接连接符 41"/>
          <p:cNvCxnSpPr>
            <a:cxnSpLocks noChangeAspect="1"/>
            <a:stCxn id="20" idx="4"/>
            <a:endCxn id="50" idx="0"/>
          </p:cNvCxnSpPr>
          <p:nvPr/>
        </p:nvCxnSpPr>
        <p:spPr>
          <a:xfrm>
            <a:off x="4586045" y="2111842"/>
            <a:ext cx="10410" cy="287026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3" name="直接连接符 42"/>
          <p:cNvCxnSpPr>
            <a:cxnSpLocks noChangeAspect="1"/>
            <a:stCxn id="21" idx="4"/>
            <a:endCxn id="51" idx="0"/>
          </p:cNvCxnSpPr>
          <p:nvPr/>
        </p:nvCxnSpPr>
        <p:spPr>
          <a:xfrm>
            <a:off x="5204100" y="2111841"/>
            <a:ext cx="10287" cy="296578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4" name="直接连接符 43"/>
          <p:cNvCxnSpPr>
            <a:cxnSpLocks noChangeAspect="1"/>
            <a:stCxn id="22" idx="4"/>
            <a:endCxn id="52" idx="0"/>
          </p:cNvCxnSpPr>
          <p:nvPr/>
        </p:nvCxnSpPr>
        <p:spPr>
          <a:xfrm>
            <a:off x="5842228" y="2111839"/>
            <a:ext cx="2386" cy="29681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5" name="直接连接符 44"/>
          <p:cNvCxnSpPr>
            <a:cxnSpLocks noChangeAspect="1"/>
            <a:stCxn id="29" idx="4"/>
            <a:endCxn id="53" idx="0"/>
          </p:cNvCxnSpPr>
          <p:nvPr/>
        </p:nvCxnSpPr>
        <p:spPr>
          <a:xfrm>
            <a:off x="6573420" y="2111839"/>
            <a:ext cx="12578" cy="296579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6" name="直接连接符 45"/>
          <p:cNvCxnSpPr>
            <a:cxnSpLocks noChangeAspect="1"/>
            <a:stCxn id="30" idx="4"/>
            <a:endCxn id="54" idx="0"/>
          </p:cNvCxnSpPr>
          <p:nvPr/>
        </p:nvCxnSpPr>
        <p:spPr>
          <a:xfrm flipH="1">
            <a:off x="7189817" y="2111838"/>
            <a:ext cx="1658" cy="29658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7" name="直接连接符 46"/>
          <p:cNvCxnSpPr>
            <a:cxnSpLocks noChangeAspect="1"/>
            <a:stCxn id="31" idx="4"/>
            <a:endCxn id="55" idx="0"/>
          </p:cNvCxnSpPr>
          <p:nvPr/>
        </p:nvCxnSpPr>
        <p:spPr>
          <a:xfrm flipH="1">
            <a:off x="7824471" y="2111836"/>
            <a:ext cx="5132" cy="29658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pic>
        <p:nvPicPr>
          <p:cNvPr id="48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2916169" y="2408416"/>
            <a:ext cx="597235" cy="471611"/>
          </a:xfrm>
          <a:prstGeom prst="rect">
            <a:avLst/>
          </a:prstGeom>
        </p:spPr>
      </p:pic>
      <p:pic>
        <p:nvPicPr>
          <p:cNvPr id="49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3551175" y="2408420"/>
            <a:ext cx="597236" cy="471611"/>
          </a:xfrm>
          <a:prstGeom prst="rect">
            <a:avLst/>
          </a:prstGeom>
        </p:spPr>
      </p:pic>
      <p:pic>
        <p:nvPicPr>
          <p:cNvPr id="50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4297837" y="2398868"/>
            <a:ext cx="597236" cy="471611"/>
          </a:xfrm>
          <a:prstGeom prst="rect">
            <a:avLst/>
          </a:prstGeom>
        </p:spPr>
      </p:pic>
      <p:pic>
        <p:nvPicPr>
          <p:cNvPr id="51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4915769" y="2408419"/>
            <a:ext cx="597236" cy="471611"/>
          </a:xfrm>
          <a:prstGeom prst="rect">
            <a:avLst/>
          </a:prstGeom>
        </p:spPr>
      </p:pic>
      <p:pic>
        <p:nvPicPr>
          <p:cNvPr id="52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5545996" y="2408649"/>
            <a:ext cx="597236" cy="471611"/>
          </a:xfrm>
          <a:prstGeom prst="rect">
            <a:avLst/>
          </a:prstGeom>
        </p:spPr>
      </p:pic>
      <p:pic>
        <p:nvPicPr>
          <p:cNvPr id="53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6287380" y="2408418"/>
            <a:ext cx="597236" cy="471611"/>
          </a:xfrm>
          <a:prstGeom prst="rect">
            <a:avLst/>
          </a:prstGeom>
        </p:spPr>
      </p:pic>
      <p:pic>
        <p:nvPicPr>
          <p:cNvPr id="54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6891199" y="2408418"/>
            <a:ext cx="597236" cy="471611"/>
          </a:xfrm>
          <a:prstGeom prst="rect">
            <a:avLst/>
          </a:prstGeom>
        </p:spPr>
      </p:pic>
      <p:pic>
        <p:nvPicPr>
          <p:cNvPr id="55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7525853" y="2408417"/>
            <a:ext cx="597236" cy="471611"/>
          </a:xfrm>
          <a:prstGeom prst="rect">
            <a:avLst/>
          </a:prstGeom>
        </p:spPr>
      </p:pic>
      <p:grpSp>
        <p:nvGrpSpPr>
          <p:cNvPr id="56" name="组合 55"/>
          <p:cNvGrpSpPr>
            <a:grpSpLocks noChangeAspect="1"/>
          </p:cNvGrpSpPr>
          <p:nvPr/>
        </p:nvGrpSpPr>
        <p:grpSpPr>
          <a:xfrm>
            <a:off x="8362939" y="1373176"/>
            <a:ext cx="1657183" cy="738660"/>
            <a:chOff x="1749928" y="4187258"/>
            <a:chExt cx="1699581" cy="747352"/>
          </a:xfrm>
        </p:grpSpPr>
        <p:sp>
          <p:nvSpPr>
            <p:cNvPr id="57" name="椭圆 56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60" name="直接箭头连接符 59"/>
            <p:cNvCxnSpPr>
              <a:stCxn id="57" idx="6"/>
              <a:endCxn id="58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1" name="直接箭头连接符 60"/>
            <p:cNvCxnSpPr>
              <a:stCxn id="58" idx="6"/>
              <a:endCxn id="59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62" name="弧形 61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弧形 62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弧形 63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cxnSp>
        <p:nvCxnSpPr>
          <p:cNvPr id="66" name="直接连接符 65"/>
          <p:cNvCxnSpPr>
            <a:cxnSpLocks noChangeAspect="1"/>
            <a:stCxn id="57" idx="4"/>
            <a:endCxn id="69" idx="0"/>
          </p:cNvCxnSpPr>
          <p:nvPr/>
        </p:nvCxnSpPr>
        <p:spPr>
          <a:xfrm flipH="1">
            <a:off x="8560817" y="2111836"/>
            <a:ext cx="2622" cy="29658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67" name="直接连接符 66"/>
          <p:cNvCxnSpPr>
            <a:cxnSpLocks noChangeAspect="1"/>
            <a:stCxn id="58" idx="4"/>
            <a:endCxn id="70" idx="0"/>
          </p:cNvCxnSpPr>
          <p:nvPr/>
        </p:nvCxnSpPr>
        <p:spPr>
          <a:xfrm>
            <a:off x="9181494" y="2111835"/>
            <a:ext cx="11561" cy="29658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68" name="直接连接符 67"/>
          <p:cNvCxnSpPr>
            <a:cxnSpLocks noChangeAspect="1"/>
            <a:stCxn id="59" idx="4"/>
            <a:endCxn id="71" idx="0"/>
          </p:cNvCxnSpPr>
          <p:nvPr/>
        </p:nvCxnSpPr>
        <p:spPr>
          <a:xfrm flipH="1">
            <a:off x="9817615" y="2111833"/>
            <a:ext cx="2007" cy="296583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pic>
        <p:nvPicPr>
          <p:cNvPr id="69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8262199" y="2408417"/>
            <a:ext cx="597236" cy="471611"/>
          </a:xfrm>
          <a:prstGeom prst="rect">
            <a:avLst/>
          </a:prstGeom>
        </p:spPr>
      </p:pic>
      <p:pic>
        <p:nvPicPr>
          <p:cNvPr id="70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8894437" y="2408416"/>
            <a:ext cx="597236" cy="471611"/>
          </a:xfrm>
          <a:prstGeom prst="rect">
            <a:avLst/>
          </a:prstGeom>
        </p:spPr>
      </p:pic>
      <p:pic>
        <p:nvPicPr>
          <p:cNvPr id="71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9518997" y="2408416"/>
            <a:ext cx="597236" cy="471611"/>
          </a:xfrm>
          <a:prstGeom prst="rect">
            <a:avLst/>
          </a:prstGeom>
        </p:spPr>
      </p:pic>
      <p:sp>
        <p:nvSpPr>
          <p:cNvPr id="72" name="文本框 71"/>
          <p:cNvSpPr txBox="1"/>
          <p:nvPr/>
        </p:nvSpPr>
        <p:spPr>
          <a:xfrm>
            <a:off x="2746442" y="914060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s-iy+l</a:t>
            </a:r>
            <a:endParaRPr lang="zh-CN" altLang="en-US" sz="2000" dirty="0"/>
          </a:p>
        </p:txBody>
      </p:sp>
      <p:sp>
        <p:nvSpPr>
          <p:cNvPr id="73" name="文本框 72"/>
          <p:cNvSpPr txBox="1"/>
          <p:nvPr/>
        </p:nvSpPr>
        <p:spPr>
          <a:xfrm>
            <a:off x="4898316" y="865274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f-iy+l</a:t>
            </a:r>
            <a:endParaRPr lang="zh-CN" altLang="en-US" sz="2000" dirty="0"/>
          </a:p>
        </p:txBody>
      </p:sp>
      <p:sp>
        <p:nvSpPr>
          <p:cNvPr id="74" name="文本框 73"/>
          <p:cNvSpPr txBox="1"/>
          <p:nvPr/>
        </p:nvSpPr>
        <p:spPr>
          <a:xfrm>
            <a:off x="6891199" y="863370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t-iy+n</a:t>
            </a:r>
            <a:endParaRPr lang="zh-CN" altLang="en-US" sz="2000" dirty="0"/>
          </a:p>
        </p:txBody>
      </p:sp>
      <p:sp>
        <p:nvSpPr>
          <p:cNvPr id="75" name="文本框 74"/>
          <p:cNvSpPr txBox="1"/>
          <p:nvPr/>
        </p:nvSpPr>
        <p:spPr>
          <a:xfrm>
            <a:off x="8941337" y="879207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t-iy+m</a:t>
            </a:r>
            <a:endParaRPr lang="zh-CN" altLang="en-US" sz="2000" dirty="0"/>
          </a:p>
        </p:txBody>
      </p:sp>
      <p:grpSp>
        <p:nvGrpSpPr>
          <p:cNvPr id="77" name="组合 76"/>
          <p:cNvGrpSpPr>
            <a:grpSpLocks noChangeAspect="1"/>
          </p:cNvGrpSpPr>
          <p:nvPr/>
        </p:nvGrpSpPr>
        <p:grpSpPr>
          <a:xfrm>
            <a:off x="2353801" y="4313656"/>
            <a:ext cx="1700443" cy="738660"/>
            <a:chOff x="1705563" y="4187258"/>
            <a:chExt cx="1743946" cy="747352"/>
          </a:xfrm>
        </p:grpSpPr>
        <p:sp>
          <p:nvSpPr>
            <p:cNvPr id="78" name="椭圆 77"/>
            <p:cNvSpPr/>
            <p:nvPr/>
          </p:nvSpPr>
          <p:spPr>
            <a:xfrm>
              <a:off x="1705563" y="4524707"/>
              <a:ext cx="411259" cy="409903"/>
            </a:xfrm>
            <a:prstGeom prst="ellipse">
              <a:avLst/>
            </a:prstGeom>
            <a:solidFill>
              <a:srgbClr val="CC3399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66FFFF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81" name="直接箭头连接符 80"/>
            <p:cNvCxnSpPr>
              <a:stCxn id="78" idx="6"/>
              <a:endCxn id="79" idx="2"/>
            </p:cNvCxnSpPr>
            <p:nvPr/>
          </p:nvCxnSpPr>
          <p:spPr>
            <a:xfrm flipV="1">
              <a:off x="2116822" y="4729657"/>
              <a:ext cx="266974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82" name="直接箭头连接符 81"/>
            <p:cNvCxnSpPr>
              <a:stCxn id="79" idx="6"/>
              <a:endCxn id="80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83" name="弧形 82"/>
            <p:cNvSpPr/>
            <p:nvPr/>
          </p:nvSpPr>
          <p:spPr>
            <a:xfrm rot="16200000">
              <a:off x="1726582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弧形 83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弧形 84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86" name="组合 85"/>
          <p:cNvGrpSpPr>
            <a:grpSpLocks noChangeAspect="1"/>
          </p:cNvGrpSpPr>
          <p:nvPr/>
        </p:nvGrpSpPr>
        <p:grpSpPr>
          <a:xfrm>
            <a:off x="4388364" y="4313656"/>
            <a:ext cx="1657183" cy="738660"/>
            <a:chOff x="1749928" y="4187258"/>
            <a:chExt cx="1699581" cy="747352"/>
          </a:xfrm>
        </p:grpSpPr>
        <p:sp>
          <p:nvSpPr>
            <p:cNvPr id="87" name="椭圆 86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CC3399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8" name="椭圆 87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66FFFF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90" name="直接箭头连接符 89"/>
            <p:cNvCxnSpPr>
              <a:stCxn id="87" idx="6"/>
              <a:endCxn id="88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91" name="直接箭头连接符 90"/>
            <p:cNvCxnSpPr>
              <a:stCxn id="88" idx="6"/>
              <a:endCxn id="89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92" name="弧形 91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弧形 92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弧形 93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95" name="组合 94"/>
          <p:cNvGrpSpPr>
            <a:grpSpLocks noChangeAspect="1"/>
          </p:cNvGrpSpPr>
          <p:nvPr/>
        </p:nvGrpSpPr>
        <p:grpSpPr>
          <a:xfrm>
            <a:off x="6375739" y="4313653"/>
            <a:ext cx="1657183" cy="738660"/>
            <a:chOff x="1749928" y="4187258"/>
            <a:chExt cx="1699581" cy="747352"/>
          </a:xfrm>
        </p:grpSpPr>
        <p:sp>
          <p:nvSpPr>
            <p:cNvPr id="96" name="椭圆 95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99" name="直接箭头连接符 98"/>
            <p:cNvCxnSpPr>
              <a:stCxn id="96" idx="6"/>
              <a:endCxn id="97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00" name="直接箭头连接符 99"/>
            <p:cNvCxnSpPr>
              <a:stCxn id="97" idx="6"/>
              <a:endCxn id="98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01" name="弧形 100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弧形 101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弧形 102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cxnSp>
        <p:nvCxnSpPr>
          <p:cNvPr id="104" name="直接连接符 103"/>
          <p:cNvCxnSpPr>
            <a:cxnSpLocks noChangeAspect="1"/>
            <a:stCxn id="78" idx="4"/>
            <a:endCxn id="115" idx="0"/>
          </p:cNvCxnSpPr>
          <p:nvPr/>
        </p:nvCxnSpPr>
        <p:spPr>
          <a:xfrm>
            <a:off x="2554301" y="5052316"/>
            <a:ext cx="2044973" cy="287026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5" name="直接连接符 104"/>
          <p:cNvCxnSpPr>
            <a:cxnSpLocks noChangeAspect="1"/>
            <a:stCxn id="79" idx="4"/>
            <a:endCxn id="113" idx="0"/>
          </p:cNvCxnSpPr>
          <p:nvPr/>
        </p:nvCxnSpPr>
        <p:spPr>
          <a:xfrm>
            <a:off x="3215611" y="5052315"/>
            <a:ext cx="1995" cy="29657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6" name="直接连接符 105"/>
          <p:cNvCxnSpPr>
            <a:cxnSpLocks noChangeAspect="1"/>
            <a:stCxn id="80" idx="4"/>
            <a:endCxn id="117" idx="0"/>
          </p:cNvCxnSpPr>
          <p:nvPr/>
        </p:nvCxnSpPr>
        <p:spPr>
          <a:xfrm>
            <a:off x="3853744" y="5052313"/>
            <a:ext cx="1993689" cy="29681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7" name="直接连接符 106"/>
          <p:cNvCxnSpPr>
            <a:cxnSpLocks noChangeAspect="1"/>
            <a:stCxn id="87" idx="4"/>
            <a:endCxn id="115" idx="0"/>
          </p:cNvCxnSpPr>
          <p:nvPr/>
        </p:nvCxnSpPr>
        <p:spPr>
          <a:xfrm>
            <a:off x="4588864" y="5052316"/>
            <a:ext cx="10410" cy="287026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8" name="直接连接符 107"/>
          <p:cNvCxnSpPr>
            <a:cxnSpLocks noChangeAspect="1"/>
            <a:stCxn id="88" idx="4"/>
            <a:endCxn id="119" idx="0"/>
          </p:cNvCxnSpPr>
          <p:nvPr/>
        </p:nvCxnSpPr>
        <p:spPr>
          <a:xfrm>
            <a:off x="5206919" y="5052315"/>
            <a:ext cx="1985717" cy="296577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9" name="直接连接符 108"/>
          <p:cNvCxnSpPr>
            <a:cxnSpLocks noChangeAspect="1"/>
            <a:stCxn id="89" idx="4"/>
            <a:endCxn id="117" idx="0"/>
          </p:cNvCxnSpPr>
          <p:nvPr/>
        </p:nvCxnSpPr>
        <p:spPr>
          <a:xfrm>
            <a:off x="5845047" y="5052313"/>
            <a:ext cx="2386" cy="29681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10" name="直接连接符 109"/>
          <p:cNvCxnSpPr>
            <a:cxnSpLocks noChangeAspect="1"/>
            <a:stCxn id="96" idx="4"/>
            <a:endCxn id="133" idx="0"/>
          </p:cNvCxnSpPr>
          <p:nvPr/>
        </p:nvCxnSpPr>
        <p:spPr>
          <a:xfrm>
            <a:off x="6576239" y="5052313"/>
            <a:ext cx="1987397" cy="296578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11" name="直接连接符 110"/>
          <p:cNvCxnSpPr>
            <a:cxnSpLocks noChangeAspect="1"/>
            <a:stCxn id="97" idx="4"/>
            <a:endCxn id="119" idx="0"/>
          </p:cNvCxnSpPr>
          <p:nvPr/>
        </p:nvCxnSpPr>
        <p:spPr>
          <a:xfrm flipH="1">
            <a:off x="7192636" y="5052312"/>
            <a:ext cx="1658" cy="29658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12" name="直接连接符 111"/>
          <p:cNvCxnSpPr>
            <a:cxnSpLocks noChangeAspect="1"/>
            <a:stCxn id="98" idx="4"/>
            <a:endCxn id="135" idx="0"/>
          </p:cNvCxnSpPr>
          <p:nvPr/>
        </p:nvCxnSpPr>
        <p:spPr>
          <a:xfrm>
            <a:off x="7832422" y="5052310"/>
            <a:ext cx="1988012" cy="29658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113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2918988" y="5348890"/>
            <a:ext cx="597235" cy="471611"/>
          </a:xfrm>
          <a:prstGeom prst="rect">
            <a:avLst/>
          </a:prstGeom>
        </p:spPr>
      </p:pic>
      <p:pic>
        <p:nvPicPr>
          <p:cNvPr id="115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4300656" y="5339342"/>
            <a:ext cx="597236" cy="471611"/>
          </a:xfrm>
          <a:prstGeom prst="rect">
            <a:avLst/>
          </a:prstGeom>
        </p:spPr>
      </p:pic>
      <p:pic>
        <p:nvPicPr>
          <p:cNvPr id="117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5548815" y="5349123"/>
            <a:ext cx="597236" cy="471611"/>
          </a:xfrm>
          <a:prstGeom prst="rect">
            <a:avLst/>
          </a:prstGeom>
        </p:spPr>
      </p:pic>
      <p:pic>
        <p:nvPicPr>
          <p:cNvPr id="119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6894018" y="5348892"/>
            <a:ext cx="597236" cy="471611"/>
          </a:xfrm>
          <a:prstGeom prst="rect">
            <a:avLst/>
          </a:prstGeom>
        </p:spPr>
      </p:pic>
      <p:grpSp>
        <p:nvGrpSpPr>
          <p:cNvPr id="121" name="组合 120"/>
          <p:cNvGrpSpPr>
            <a:grpSpLocks noChangeAspect="1"/>
          </p:cNvGrpSpPr>
          <p:nvPr/>
        </p:nvGrpSpPr>
        <p:grpSpPr>
          <a:xfrm>
            <a:off x="8365758" y="4313650"/>
            <a:ext cx="1657183" cy="738660"/>
            <a:chOff x="1749928" y="4187258"/>
            <a:chExt cx="1699581" cy="747352"/>
          </a:xfrm>
        </p:grpSpPr>
        <p:sp>
          <p:nvSpPr>
            <p:cNvPr id="122" name="椭圆 121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椭圆 123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125" name="直接箭头连接符 124"/>
            <p:cNvCxnSpPr>
              <a:stCxn id="122" idx="6"/>
              <a:endCxn id="123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26" name="直接箭头连接符 125"/>
            <p:cNvCxnSpPr>
              <a:stCxn id="123" idx="6"/>
              <a:endCxn id="124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27" name="弧形 126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弧形 127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弧形 128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cxnSp>
        <p:nvCxnSpPr>
          <p:cNvPr id="130" name="直接连接符 129"/>
          <p:cNvCxnSpPr>
            <a:cxnSpLocks noChangeAspect="1"/>
            <a:stCxn id="122" idx="4"/>
            <a:endCxn id="133" idx="0"/>
          </p:cNvCxnSpPr>
          <p:nvPr/>
        </p:nvCxnSpPr>
        <p:spPr>
          <a:xfrm flipH="1">
            <a:off x="8563636" y="5052310"/>
            <a:ext cx="2622" cy="29658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1" name="直接连接符 130"/>
          <p:cNvCxnSpPr>
            <a:cxnSpLocks noChangeAspect="1"/>
            <a:stCxn id="123" idx="4"/>
            <a:endCxn id="119" idx="0"/>
          </p:cNvCxnSpPr>
          <p:nvPr/>
        </p:nvCxnSpPr>
        <p:spPr>
          <a:xfrm flipH="1">
            <a:off x="7192636" y="5052309"/>
            <a:ext cx="1991677" cy="296583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2" name="直接连接符 131"/>
          <p:cNvCxnSpPr>
            <a:cxnSpLocks noChangeAspect="1"/>
            <a:stCxn id="124" idx="4"/>
            <a:endCxn id="135" idx="0"/>
          </p:cNvCxnSpPr>
          <p:nvPr/>
        </p:nvCxnSpPr>
        <p:spPr>
          <a:xfrm flipH="1">
            <a:off x="9820434" y="5052307"/>
            <a:ext cx="2007" cy="296583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133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8265018" y="5348891"/>
            <a:ext cx="597236" cy="471611"/>
          </a:xfrm>
          <a:prstGeom prst="rect">
            <a:avLst/>
          </a:prstGeom>
        </p:spPr>
      </p:pic>
      <p:pic>
        <p:nvPicPr>
          <p:cNvPr id="135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9521816" y="5348890"/>
            <a:ext cx="597236" cy="471611"/>
          </a:xfrm>
          <a:prstGeom prst="rect">
            <a:avLst/>
          </a:prstGeom>
        </p:spPr>
      </p:pic>
      <p:sp>
        <p:nvSpPr>
          <p:cNvPr id="136" name="文本框 135"/>
          <p:cNvSpPr txBox="1"/>
          <p:nvPr/>
        </p:nvSpPr>
        <p:spPr>
          <a:xfrm>
            <a:off x="2749261" y="3854534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s-iy+l</a:t>
            </a:r>
            <a:endParaRPr lang="zh-CN" altLang="en-US" sz="2000" dirty="0"/>
          </a:p>
        </p:txBody>
      </p:sp>
      <p:sp>
        <p:nvSpPr>
          <p:cNvPr id="137" name="文本框 136"/>
          <p:cNvSpPr txBox="1"/>
          <p:nvPr/>
        </p:nvSpPr>
        <p:spPr>
          <a:xfrm>
            <a:off x="4901135" y="3805748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f-iy+l</a:t>
            </a:r>
            <a:endParaRPr lang="zh-CN" altLang="en-US" sz="2000" dirty="0"/>
          </a:p>
        </p:txBody>
      </p:sp>
      <p:sp>
        <p:nvSpPr>
          <p:cNvPr id="138" name="文本框 137"/>
          <p:cNvSpPr txBox="1"/>
          <p:nvPr/>
        </p:nvSpPr>
        <p:spPr>
          <a:xfrm>
            <a:off x="6894018" y="3803844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t-iy+n</a:t>
            </a:r>
            <a:endParaRPr lang="zh-CN" altLang="en-US" sz="2000" dirty="0"/>
          </a:p>
        </p:txBody>
      </p:sp>
      <p:sp>
        <p:nvSpPr>
          <p:cNvPr id="139" name="文本框 138"/>
          <p:cNvSpPr txBox="1"/>
          <p:nvPr/>
        </p:nvSpPr>
        <p:spPr>
          <a:xfrm>
            <a:off x="8944156" y="3819681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t-iy+m</a:t>
            </a:r>
            <a:endParaRPr lang="zh-CN" altLang="en-US" sz="2000" dirty="0"/>
          </a:p>
        </p:txBody>
      </p:sp>
      <p:sp>
        <p:nvSpPr>
          <p:cNvPr id="140" name="矩形 139"/>
          <p:cNvSpPr/>
          <p:nvPr/>
        </p:nvSpPr>
        <p:spPr>
          <a:xfrm>
            <a:off x="4097104" y="6015192"/>
            <a:ext cx="5190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State-clustered </a:t>
            </a:r>
            <a:r>
              <a:rPr lang="en-US" altLang="zh-CN" sz="2400" dirty="0" err="1"/>
              <a:t>triphones</a:t>
            </a:r>
            <a:r>
              <a:rPr lang="en-US" altLang="zh-CN" sz="2400" dirty="0"/>
              <a:t> (state sharing)</a:t>
            </a:r>
            <a:endParaRPr lang="zh-CN" altLang="en-US" sz="24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061443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Sharing States: State clustering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Basic idea</a:t>
            </a:r>
            <a:r>
              <a:rPr lang="en-US" altLang="zh-CN"/>
              <a:t> </a:t>
            </a:r>
            <a:r>
              <a:rPr lang="en-US" altLang="zh-CN" dirty="0"/>
              <a:t>States which are responsible for acoustically similar data are shared</a:t>
            </a:r>
          </a:p>
          <a:p>
            <a:r>
              <a:rPr lang="en-US" altLang="zh-CN" dirty="0"/>
              <a:t>By clustering similar states, the training data associated with individual states may be pooled together - results in better parameter estimates for the state</a:t>
            </a:r>
          </a:p>
          <a:p>
            <a:pPr marL="655638" lvl="1" indent="-301625">
              <a:buFont typeface="+mj-lt"/>
              <a:buAutoNum type="arabicPeriod"/>
            </a:pPr>
            <a:r>
              <a:rPr lang="en-US" altLang="zh-CN" dirty="0"/>
              <a:t>Create a set of context dependent models for a parent phone</a:t>
            </a:r>
          </a:p>
          <a:p>
            <a:pPr marL="655638" lvl="1" indent="-301625">
              <a:buFont typeface="+mj-lt"/>
              <a:buAutoNum type="arabicPeriod"/>
            </a:pPr>
            <a:r>
              <a:rPr lang="en-US" altLang="zh-CN" dirty="0"/>
              <a:t>Cluster and tie similar states, ensuring that each resultant clustered state is responsible for “enough” training data (</a:t>
            </a:r>
            <a:r>
              <a:rPr lang="en-US" altLang="zh-CN" dirty="0" err="1"/>
              <a:t>ie</a:t>
            </a:r>
            <a:r>
              <a:rPr lang="en-US" altLang="zh-CN" dirty="0"/>
              <a:t> setting a minimum state occupation count)</a:t>
            </a:r>
          </a:p>
          <a:p>
            <a:r>
              <a:rPr lang="en-US" altLang="zh-CN" dirty="0"/>
              <a:t>More flexible than clustering whole models: left and right contexts may be clustered separately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243634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Good contexts to share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solidFill>
                      <a:srgbClr val="FF0000"/>
                    </a:solidFill>
                  </a:rPr>
                  <a:t>Which states should be clustered together?</a:t>
                </a:r>
              </a:p>
              <a:p>
                <a:r>
                  <a:rPr lang="en-US" altLang="zh-CN" dirty="0"/>
                  <a:t>Bottom-up clustering, for </a:t>
                </a:r>
                <a:r>
                  <a:rPr lang="en-US" altLang="zh-CN" dirty="0" err="1"/>
                  <a:t>triphones</a:t>
                </a:r>
                <a:r>
                  <a:rPr lang="en-US" altLang="zh-CN" dirty="0"/>
                  <a:t> of the same parent phone</a:t>
                </a:r>
              </a:p>
              <a:p>
                <a:pPr marL="657220" lvl="1" indent="-457200">
                  <a:buFont typeface="+mj-lt"/>
                  <a:buAutoNum type="arabicPeriod"/>
                </a:pPr>
                <a:r>
                  <a:rPr lang="en-US" altLang="zh-CN" dirty="0"/>
                  <a:t>Create raw </a:t>
                </a:r>
                <a:r>
                  <a:rPr lang="en-US" altLang="zh-CN" dirty="0" err="1"/>
                  <a:t>triphone</a:t>
                </a:r>
                <a:r>
                  <a:rPr lang="en-US" altLang="zh-CN" dirty="0"/>
                  <a:t> models for each observed </a:t>
                </a:r>
                <a:r>
                  <a:rPr lang="en-US" altLang="zh-CN" dirty="0" err="1"/>
                  <a:t>triphone</a:t>
                </a:r>
                <a:r>
                  <a:rPr lang="en-US" altLang="zh-CN" dirty="0"/>
                  <a:t> context</a:t>
                </a:r>
              </a:p>
              <a:p>
                <a:pPr marL="657220" lvl="1" indent="-457200">
                  <a:buFont typeface="+mj-lt"/>
                  <a:buAutoNum type="arabicPeriod"/>
                </a:pPr>
                <a:r>
                  <a:rPr lang="en-US" altLang="zh-CN" dirty="0"/>
                  <a:t>Cluster states as before</a:t>
                </a:r>
              </a:p>
              <a:p>
                <a:r>
                  <a:rPr lang="en-US" altLang="zh-CN" dirty="0"/>
                  <a:t>Drawback: unable to solve 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unseen </a:t>
                </a:r>
                <a:r>
                  <a:rPr lang="en-US" altLang="zh-CN" dirty="0" err="1">
                    <a:solidFill>
                      <a:srgbClr val="0070C0"/>
                    </a:solidFill>
                  </a:rPr>
                  <a:t>triphone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 problem</a:t>
                </a:r>
              </a:p>
              <a:p>
                <a:r>
                  <a:rPr lang="en-US" altLang="zh-CN" dirty="0"/>
                  <a:t>Top-down clustering: start with a parent context independent model then successively split models to create context dependent models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𝐺𝑎𝑖𝑛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 +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))−</m:t>
                    </m:r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>
                    <a:solidFill>
                      <a:srgbClr val="FF0000"/>
                    </a:solidFill>
                  </a:rPr>
                  <a:t>Phonetic decision trees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315005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Phonetic Decision Trees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3772" y="856989"/>
            <a:ext cx="10882202" cy="5444238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Basic idea </a:t>
            </a:r>
            <a:r>
              <a:rPr lang="en-US" altLang="zh-CN" dirty="0"/>
              <a:t>Build a decision tree for each state of each parent phone, with yes/no questions at each node</a:t>
            </a:r>
          </a:p>
          <a:p>
            <a:r>
              <a:rPr lang="en-US" altLang="zh-CN" dirty="0"/>
              <a:t>At the root of the tree, all states are shared</a:t>
            </a:r>
          </a:p>
          <a:p>
            <a:r>
              <a:rPr lang="en-US" altLang="zh-CN" dirty="0"/>
              <a:t>Questions split the pool of states, the resultant state clusters are given by the leaves of the tree</a:t>
            </a:r>
          </a:p>
          <a:p>
            <a:r>
              <a:rPr lang="en-US" altLang="zh-CN" dirty="0"/>
              <a:t>Example questions:</a:t>
            </a:r>
          </a:p>
          <a:p>
            <a:pPr lvl="1"/>
            <a:r>
              <a:rPr lang="en-US" altLang="zh-CN" dirty="0"/>
              <a:t>Is the left context a nasal?</a:t>
            </a:r>
          </a:p>
          <a:p>
            <a:pPr lvl="1"/>
            <a:r>
              <a:rPr lang="en-US" altLang="zh-CN" dirty="0"/>
              <a:t>Is the right context a central stop?</a:t>
            </a:r>
          </a:p>
          <a:p>
            <a:r>
              <a:rPr lang="en-US" altLang="zh-CN" dirty="0"/>
              <a:t>The questions at each node are chosen from a large set of predefined questions</a:t>
            </a:r>
          </a:p>
          <a:p>
            <a:r>
              <a:rPr lang="en-US" altLang="zh-CN" dirty="0"/>
              <a:t>Choose the question which maximizes the likelihood of the data given the state clusters</a:t>
            </a:r>
          </a:p>
          <a:p>
            <a:r>
              <a:rPr lang="en-US" altLang="zh-CN" dirty="0"/>
              <a:t>Stop splitting if either: (a) the likelihood does not increase by more than a predefined threshold; or (b) the amount of data associated with a split node would below a threshold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38880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Modelling words with HMM phone models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41190" y="872864"/>
            <a:ext cx="10694125" cy="5444238"/>
          </a:xfrm>
        </p:spPr>
        <p:txBody>
          <a:bodyPr/>
          <a:lstStyle/>
          <a:p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1370143" y="1619790"/>
            <a:ext cx="9018797" cy="1231100"/>
            <a:chOff x="1370143" y="1619790"/>
            <a:chExt cx="9018797" cy="1231100"/>
          </a:xfrm>
        </p:grpSpPr>
        <p:grpSp>
          <p:nvGrpSpPr>
            <p:cNvPr id="8" name="组合 7"/>
            <p:cNvGrpSpPr/>
            <p:nvPr/>
          </p:nvGrpSpPr>
          <p:grpSpPr>
            <a:xfrm>
              <a:off x="1370143" y="1619790"/>
              <a:ext cx="2761971" cy="1231100"/>
              <a:chOff x="1749928" y="4187258"/>
              <a:chExt cx="1699581" cy="747352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1749928" y="4524707"/>
                <a:ext cx="411259" cy="40990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2383796" y="4524706"/>
                <a:ext cx="411259" cy="40990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3038250" y="4524704"/>
                <a:ext cx="411259" cy="40990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cxnSp>
            <p:nvCxnSpPr>
              <p:cNvPr id="41" name="直接箭头连接符 40"/>
              <p:cNvCxnSpPr>
                <a:stCxn id="38" idx="6"/>
                <a:endCxn id="39" idx="2"/>
              </p:cNvCxnSpPr>
              <p:nvPr/>
            </p:nvCxnSpPr>
            <p:spPr>
              <a:xfrm flipV="1">
                <a:off x="2161187" y="4729658"/>
                <a:ext cx="222609" cy="1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42" name="直接箭头连接符 41"/>
              <p:cNvCxnSpPr>
                <a:stCxn id="39" idx="6"/>
                <a:endCxn id="40" idx="2"/>
              </p:cNvCxnSpPr>
              <p:nvPr/>
            </p:nvCxnSpPr>
            <p:spPr>
              <a:xfrm flipV="1">
                <a:off x="2795055" y="4729656"/>
                <a:ext cx="243195" cy="2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43" name="弧形 42"/>
              <p:cNvSpPr/>
              <p:nvPr/>
            </p:nvSpPr>
            <p:spPr>
              <a:xfrm rot="16200000">
                <a:off x="1770947" y="4226013"/>
                <a:ext cx="328049" cy="258028"/>
              </a:xfrm>
              <a:prstGeom prst="arc">
                <a:avLst>
                  <a:gd name="adj1" fmla="val 6131555"/>
                  <a:gd name="adj2" fmla="val 6048395"/>
                </a:avLst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4" name="弧形 43"/>
              <p:cNvSpPr/>
              <p:nvPr/>
            </p:nvSpPr>
            <p:spPr>
              <a:xfrm rot="16200000">
                <a:off x="2425401" y="4222272"/>
                <a:ext cx="328049" cy="258028"/>
              </a:xfrm>
              <a:prstGeom prst="arc">
                <a:avLst>
                  <a:gd name="adj1" fmla="val 6131555"/>
                  <a:gd name="adj2" fmla="val 6048395"/>
                </a:avLst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5" name="弧形 44"/>
              <p:cNvSpPr/>
              <p:nvPr/>
            </p:nvSpPr>
            <p:spPr>
              <a:xfrm rot="16200000">
                <a:off x="3080991" y="4222269"/>
                <a:ext cx="328049" cy="258028"/>
              </a:xfrm>
              <a:prstGeom prst="arc">
                <a:avLst>
                  <a:gd name="adj1" fmla="val 6131555"/>
                  <a:gd name="adj2" fmla="val 6048395"/>
                </a:avLst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1515553" y="2348464"/>
              <a:ext cx="4168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r1</a:t>
              </a:r>
              <a:endParaRPr lang="zh-CN" altLang="en-US" dirty="0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574706" y="2344800"/>
              <a:ext cx="6674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r2</a:t>
              </a:r>
              <a:endParaRPr lang="zh-CN" altLang="en-US" dirty="0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631749" y="2358655"/>
              <a:ext cx="444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r3</a:t>
              </a:r>
              <a:endParaRPr lang="zh-CN" altLang="en-US" dirty="0"/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4504906" y="1619790"/>
              <a:ext cx="2761971" cy="1231100"/>
              <a:chOff x="1749928" y="4187258"/>
              <a:chExt cx="1699581" cy="747352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1749928" y="4524707"/>
                <a:ext cx="411259" cy="40990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2383796" y="4524706"/>
                <a:ext cx="411259" cy="40990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3038250" y="4524704"/>
                <a:ext cx="411259" cy="40990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cxnSp>
            <p:nvCxnSpPr>
              <p:cNvPr id="33" name="直接箭头连接符 32"/>
              <p:cNvCxnSpPr>
                <a:stCxn id="30" idx="6"/>
                <a:endCxn id="31" idx="2"/>
              </p:cNvCxnSpPr>
              <p:nvPr/>
            </p:nvCxnSpPr>
            <p:spPr>
              <a:xfrm flipV="1">
                <a:off x="2161187" y="4729658"/>
                <a:ext cx="222609" cy="1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34" name="直接箭头连接符 33"/>
              <p:cNvCxnSpPr>
                <a:stCxn id="31" idx="6"/>
                <a:endCxn id="32" idx="2"/>
              </p:cNvCxnSpPr>
              <p:nvPr/>
            </p:nvCxnSpPr>
            <p:spPr>
              <a:xfrm flipV="1">
                <a:off x="2795055" y="4729656"/>
                <a:ext cx="243195" cy="2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35" name="弧形 34"/>
              <p:cNvSpPr/>
              <p:nvPr/>
            </p:nvSpPr>
            <p:spPr>
              <a:xfrm rot="16200000">
                <a:off x="1770947" y="4226013"/>
                <a:ext cx="328049" cy="258028"/>
              </a:xfrm>
              <a:prstGeom prst="arc">
                <a:avLst>
                  <a:gd name="adj1" fmla="val 6131555"/>
                  <a:gd name="adj2" fmla="val 6048395"/>
                </a:avLst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6" name="弧形 35"/>
              <p:cNvSpPr/>
              <p:nvPr/>
            </p:nvSpPr>
            <p:spPr>
              <a:xfrm rot="16200000">
                <a:off x="2425401" y="4222272"/>
                <a:ext cx="328049" cy="258028"/>
              </a:xfrm>
              <a:prstGeom prst="arc">
                <a:avLst>
                  <a:gd name="adj1" fmla="val 6131555"/>
                  <a:gd name="adj2" fmla="val 6048395"/>
                </a:avLst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7" name="弧形 36"/>
              <p:cNvSpPr/>
              <p:nvPr/>
            </p:nvSpPr>
            <p:spPr>
              <a:xfrm rot="16200000">
                <a:off x="3080991" y="4222269"/>
                <a:ext cx="328049" cy="258028"/>
              </a:xfrm>
              <a:prstGeom prst="arc">
                <a:avLst>
                  <a:gd name="adj1" fmla="val 6131555"/>
                  <a:gd name="adj2" fmla="val 6048395"/>
                </a:avLst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4602691" y="2348464"/>
              <a:ext cx="4894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ai1</a:t>
              </a:r>
              <a:endParaRPr lang="zh-CN" altLang="en-US" dirty="0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661844" y="2344800"/>
              <a:ext cx="6674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ai2</a:t>
              </a:r>
              <a:endParaRPr lang="zh-CN" altLang="en-US" dirty="0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718887" y="2358655"/>
              <a:ext cx="5241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ai3</a:t>
              </a:r>
              <a:endParaRPr lang="zh-CN" altLang="en-US" dirty="0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7626969" y="1619790"/>
              <a:ext cx="2761971" cy="1231100"/>
              <a:chOff x="1749928" y="4187258"/>
              <a:chExt cx="1699581" cy="747352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1749928" y="4524707"/>
                <a:ext cx="411259" cy="40990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2383796" y="4524706"/>
                <a:ext cx="411259" cy="40990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3038250" y="4524704"/>
                <a:ext cx="411259" cy="40990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cxnSp>
            <p:nvCxnSpPr>
              <p:cNvPr id="25" name="直接箭头连接符 24"/>
              <p:cNvCxnSpPr>
                <a:stCxn id="22" idx="6"/>
                <a:endCxn id="23" idx="2"/>
              </p:cNvCxnSpPr>
              <p:nvPr/>
            </p:nvCxnSpPr>
            <p:spPr>
              <a:xfrm flipV="1">
                <a:off x="2161187" y="4729658"/>
                <a:ext cx="222609" cy="1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6" name="直接箭头连接符 25"/>
              <p:cNvCxnSpPr>
                <a:stCxn id="23" idx="6"/>
                <a:endCxn id="24" idx="2"/>
              </p:cNvCxnSpPr>
              <p:nvPr/>
            </p:nvCxnSpPr>
            <p:spPr>
              <a:xfrm flipV="1">
                <a:off x="2795055" y="4729656"/>
                <a:ext cx="243195" cy="2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27" name="弧形 26"/>
              <p:cNvSpPr/>
              <p:nvPr/>
            </p:nvSpPr>
            <p:spPr>
              <a:xfrm rot="16200000">
                <a:off x="1770947" y="4226013"/>
                <a:ext cx="328049" cy="258028"/>
              </a:xfrm>
              <a:prstGeom prst="arc">
                <a:avLst>
                  <a:gd name="adj1" fmla="val 6131555"/>
                  <a:gd name="adj2" fmla="val 6048395"/>
                </a:avLst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弧形 27"/>
              <p:cNvSpPr/>
              <p:nvPr/>
            </p:nvSpPr>
            <p:spPr>
              <a:xfrm rot="16200000">
                <a:off x="2425401" y="4222272"/>
                <a:ext cx="328049" cy="258028"/>
              </a:xfrm>
              <a:prstGeom prst="arc">
                <a:avLst>
                  <a:gd name="adj1" fmla="val 6131555"/>
                  <a:gd name="adj2" fmla="val 6048395"/>
                </a:avLst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弧形 28"/>
              <p:cNvSpPr/>
              <p:nvPr/>
            </p:nvSpPr>
            <p:spPr>
              <a:xfrm rot="16200000">
                <a:off x="3080991" y="4222269"/>
                <a:ext cx="328049" cy="258028"/>
              </a:xfrm>
              <a:prstGeom prst="arc">
                <a:avLst>
                  <a:gd name="adj1" fmla="val 6131555"/>
                  <a:gd name="adj2" fmla="val 6048395"/>
                </a:avLst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7772379" y="2348464"/>
              <a:ext cx="4168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t1</a:t>
              </a:r>
              <a:endParaRPr lang="zh-CN" altLang="en-US" dirty="0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831532" y="2344800"/>
              <a:ext cx="6674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t2</a:t>
              </a:r>
              <a:endParaRPr lang="zh-CN" altLang="en-US" dirty="0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9888575" y="2358655"/>
              <a:ext cx="444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t3</a:t>
              </a:r>
              <a:endParaRPr lang="zh-CN" altLang="en-US" dirty="0"/>
            </a:p>
          </p:txBody>
        </p:sp>
        <p:cxnSp>
          <p:nvCxnSpPr>
            <p:cNvPr id="20" name="直接箭头连接符 19"/>
            <p:cNvCxnSpPr/>
            <p:nvPr/>
          </p:nvCxnSpPr>
          <p:spPr>
            <a:xfrm flipV="1">
              <a:off x="7270618" y="2509302"/>
              <a:ext cx="361760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1" name="直接箭头连接符 20"/>
            <p:cNvCxnSpPr/>
            <p:nvPr/>
          </p:nvCxnSpPr>
          <p:spPr>
            <a:xfrm flipV="1">
              <a:off x="4128050" y="2509302"/>
              <a:ext cx="361760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46" name="矩形 45"/>
          <p:cNvSpPr/>
          <p:nvPr/>
        </p:nvSpPr>
        <p:spPr>
          <a:xfrm flipH="1">
            <a:off x="1581985" y="3248065"/>
            <a:ext cx="116557" cy="461587"/>
          </a:xfrm>
          <a:prstGeom prst="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47" name="矩形 46"/>
          <p:cNvSpPr/>
          <p:nvPr/>
        </p:nvSpPr>
        <p:spPr>
          <a:xfrm flipH="1">
            <a:off x="1858136" y="3248065"/>
            <a:ext cx="116557" cy="461587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48" name="矩形 47"/>
          <p:cNvSpPr/>
          <p:nvPr/>
        </p:nvSpPr>
        <p:spPr>
          <a:xfrm flipH="1">
            <a:off x="2126652" y="3248065"/>
            <a:ext cx="116557" cy="461587"/>
          </a:xfrm>
          <a:prstGeom prst="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49" name="矩形 48"/>
          <p:cNvSpPr/>
          <p:nvPr/>
        </p:nvSpPr>
        <p:spPr>
          <a:xfrm flipH="1">
            <a:off x="2402293" y="3248065"/>
            <a:ext cx="116557" cy="461587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0" name="矩形 49"/>
          <p:cNvSpPr/>
          <p:nvPr/>
        </p:nvSpPr>
        <p:spPr>
          <a:xfrm flipH="1">
            <a:off x="2679767" y="3248065"/>
            <a:ext cx="116557" cy="461587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1" name="矩形 50"/>
          <p:cNvSpPr/>
          <p:nvPr/>
        </p:nvSpPr>
        <p:spPr>
          <a:xfrm flipH="1">
            <a:off x="2947378" y="3248065"/>
            <a:ext cx="116557" cy="461587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2" name="矩形 51"/>
          <p:cNvSpPr/>
          <p:nvPr/>
        </p:nvSpPr>
        <p:spPr>
          <a:xfrm flipH="1">
            <a:off x="3208810" y="3248065"/>
            <a:ext cx="116557" cy="461587"/>
          </a:xfrm>
          <a:prstGeom prst="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3" name="矩形 52"/>
          <p:cNvSpPr/>
          <p:nvPr/>
        </p:nvSpPr>
        <p:spPr>
          <a:xfrm flipH="1">
            <a:off x="3467462" y="3248064"/>
            <a:ext cx="116557" cy="461587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cxnSp>
        <p:nvCxnSpPr>
          <p:cNvPr id="54" name="直接连接符 53"/>
          <p:cNvCxnSpPr>
            <a:stCxn id="38" idx="4"/>
            <a:endCxn id="46" idx="0"/>
          </p:cNvCxnSpPr>
          <p:nvPr/>
        </p:nvCxnSpPr>
        <p:spPr>
          <a:xfrm flipH="1">
            <a:off x="1640263" y="2850890"/>
            <a:ext cx="64047" cy="39717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55" name="直接连接符 54"/>
          <p:cNvCxnSpPr>
            <a:stCxn id="38" idx="4"/>
            <a:endCxn id="47" idx="0"/>
          </p:cNvCxnSpPr>
          <p:nvPr/>
        </p:nvCxnSpPr>
        <p:spPr>
          <a:xfrm>
            <a:off x="1704310" y="2850890"/>
            <a:ext cx="212104" cy="39717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56" name="直接连接符 55"/>
          <p:cNvCxnSpPr>
            <a:endCxn id="48" idx="0"/>
          </p:cNvCxnSpPr>
          <p:nvPr/>
        </p:nvCxnSpPr>
        <p:spPr>
          <a:xfrm flipH="1">
            <a:off x="2184930" y="2806700"/>
            <a:ext cx="405870" cy="44136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57" name="直接连接符 56"/>
          <p:cNvCxnSpPr>
            <a:endCxn id="49" idx="0"/>
          </p:cNvCxnSpPr>
          <p:nvPr/>
        </p:nvCxnSpPr>
        <p:spPr>
          <a:xfrm flipH="1">
            <a:off x="2460571" y="2832100"/>
            <a:ext cx="219129" cy="41596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58" name="直接连接符 57"/>
          <p:cNvCxnSpPr>
            <a:stCxn id="39" idx="4"/>
            <a:endCxn id="50" idx="0"/>
          </p:cNvCxnSpPr>
          <p:nvPr/>
        </p:nvCxnSpPr>
        <p:spPr>
          <a:xfrm>
            <a:off x="2734402" y="2850888"/>
            <a:ext cx="3643" cy="397177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59" name="直接连接符 58"/>
          <p:cNvCxnSpPr>
            <a:endCxn id="51" idx="0"/>
          </p:cNvCxnSpPr>
          <p:nvPr/>
        </p:nvCxnSpPr>
        <p:spPr>
          <a:xfrm>
            <a:off x="2870200" y="2844800"/>
            <a:ext cx="135456" cy="40326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60" name="直接连接符 59"/>
          <p:cNvCxnSpPr>
            <a:endCxn id="52" idx="0"/>
          </p:cNvCxnSpPr>
          <p:nvPr/>
        </p:nvCxnSpPr>
        <p:spPr>
          <a:xfrm>
            <a:off x="2921000" y="2832100"/>
            <a:ext cx="346088" cy="41596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72" name="矩形 71"/>
          <p:cNvSpPr/>
          <p:nvPr/>
        </p:nvSpPr>
        <p:spPr>
          <a:xfrm flipH="1">
            <a:off x="3736377" y="3248065"/>
            <a:ext cx="116557" cy="461587"/>
          </a:xfrm>
          <a:prstGeom prst="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3" name="矩形 72"/>
          <p:cNvSpPr/>
          <p:nvPr/>
        </p:nvSpPr>
        <p:spPr>
          <a:xfrm flipH="1">
            <a:off x="4012018" y="3248065"/>
            <a:ext cx="116557" cy="461587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4" name="矩形 73"/>
          <p:cNvSpPr/>
          <p:nvPr/>
        </p:nvSpPr>
        <p:spPr>
          <a:xfrm flipH="1">
            <a:off x="4289492" y="3248065"/>
            <a:ext cx="116557" cy="461587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5" name="矩形 74"/>
          <p:cNvSpPr/>
          <p:nvPr/>
        </p:nvSpPr>
        <p:spPr>
          <a:xfrm flipH="1">
            <a:off x="4557103" y="3248065"/>
            <a:ext cx="116557" cy="461587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6" name="矩形 75"/>
          <p:cNvSpPr/>
          <p:nvPr/>
        </p:nvSpPr>
        <p:spPr>
          <a:xfrm flipH="1">
            <a:off x="4818535" y="3248065"/>
            <a:ext cx="116557" cy="461587"/>
          </a:xfrm>
          <a:prstGeom prst="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7" name="矩形 76"/>
          <p:cNvSpPr/>
          <p:nvPr/>
        </p:nvSpPr>
        <p:spPr>
          <a:xfrm flipH="1">
            <a:off x="5077187" y="3248064"/>
            <a:ext cx="116557" cy="461587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8" name="矩形 77"/>
          <p:cNvSpPr/>
          <p:nvPr/>
        </p:nvSpPr>
        <p:spPr>
          <a:xfrm flipH="1">
            <a:off x="5352562" y="3248065"/>
            <a:ext cx="116557" cy="461587"/>
          </a:xfrm>
          <a:prstGeom prst="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9" name="矩形 78"/>
          <p:cNvSpPr/>
          <p:nvPr/>
        </p:nvSpPr>
        <p:spPr>
          <a:xfrm flipH="1">
            <a:off x="5628203" y="3248065"/>
            <a:ext cx="116557" cy="461587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80" name="矩形 79"/>
          <p:cNvSpPr/>
          <p:nvPr/>
        </p:nvSpPr>
        <p:spPr>
          <a:xfrm flipH="1">
            <a:off x="5905677" y="3248065"/>
            <a:ext cx="116557" cy="461587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81" name="矩形 80"/>
          <p:cNvSpPr/>
          <p:nvPr/>
        </p:nvSpPr>
        <p:spPr>
          <a:xfrm flipH="1">
            <a:off x="6173288" y="3248065"/>
            <a:ext cx="116557" cy="461587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82" name="矩形 81"/>
          <p:cNvSpPr/>
          <p:nvPr/>
        </p:nvSpPr>
        <p:spPr>
          <a:xfrm flipH="1">
            <a:off x="6434720" y="3248065"/>
            <a:ext cx="116557" cy="461587"/>
          </a:xfrm>
          <a:prstGeom prst="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83" name="矩形 82"/>
          <p:cNvSpPr/>
          <p:nvPr/>
        </p:nvSpPr>
        <p:spPr>
          <a:xfrm flipH="1">
            <a:off x="6693372" y="3248064"/>
            <a:ext cx="116557" cy="461587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84" name="矩形 83"/>
          <p:cNvSpPr/>
          <p:nvPr/>
        </p:nvSpPr>
        <p:spPr>
          <a:xfrm flipH="1">
            <a:off x="6936134" y="3248064"/>
            <a:ext cx="116557" cy="461587"/>
          </a:xfrm>
          <a:prstGeom prst="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85" name="矩形 84"/>
          <p:cNvSpPr/>
          <p:nvPr/>
        </p:nvSpPr>
        <p:spPr>
          <a:xfrm flipH="1">
            <a:off x="7211775" y="3248064"/>
            <a:ext cx="116557" cy="461587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86" name="矩形 85"/>
          <p:cNvSpPr/>
          <p:nvPr/>
        </p:nvSpPr>
        <p:spPr>
          <a:xfrm flipH="1">
            <a:off x="7489249" y="3248064"/>
            <a:ext cx="116557" cy="461587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87" name="矩形 86"/>
          <p:cNvSpPr/>
          <p:nvPr/>
        </p:nvSpPr>
        <p:spPr>
          <a:xfrm flipH="1">
            <a:off x="7756860" y="3248064"/>
            <a:ext cx="116557" cy="461587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88" name="矩形 87"/>
          <p:cNvSpPr/>
          <p:nvPr/>
        </p:nvSpPr>
        <p:spPr>
          <a:xfrm flipH="1">
            <a:off x="8018292" y="3248064"/>
            <a:ext cx="116557" cy="461587"/>
          </a:xfrm>
          <a:prstGeom prst="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89" name="矩形 88"/>
          <p:cNvSpPr/>
          <p:nvPr/>
        </p:nvSpPr>
        <p:spPr>
          <a:xfrm flipH="1">
            <a:off x="8276944" y="3248063"/>
            <a:ext cx="116557" cy="461587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90" name="矩形 89"/>
          <p:cNvSpPr/>
          <p:nvPr/>
        </p:nvSpPr>
        <p:spPr>
          <a:xfrm flipH="1">
            <a:off x="8559652" y="3248057"/>
            <a:ext cx="116557" cy="461587"/>
          </a:xfrm>
          <a:prstGeom prst="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91" name="矩形 90"/>
          <p:cNvSpPr/>
          <p:nvPr/>
        </p:nvSpPr>
        <p:spPr>
          <a:xfrm flipH="1">
            <a:off x="8835293" y="3248057"/>
            <a:ext cx="116557" cy="461587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92" name="矩形 91"/>
          <p:cNvSpPr/>
          <p:nvPr/>
        </p:nvSpPr>
        <p:spPr>
          <a:xfrm flipH="1">
            <a:off x="9112767" y="3248057"/>
            <a:ext cx="116557" cy="461587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93" name="矩形 92"/>
          <p:cNvSpPr/>
          <p:nvPr/>
        </p:nvSpPr>
        <p:spPr>
          <a:xfrm flipH="1">
            <a:off x="9380378" y="3248057"/>
            <a:ext cx="116557" cy="461587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94" name="矩形 93"/>
          <p:cNvSpPr/>
          <p:nvPr/>
        </p:nvSpPr>
        <p:spPr>
          <a:xfrm flipH="1">
            <a:off x="9641810" y="3248057"/>
            <a:ext cx="116557" cy="461587"/>
          </a:xfrm>
          <a:prstGeom prst="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95" name="矩形 94"/>
          <p:cNvSpPr/>
          <p:nvPr/>
        </p:nvSpPr>
        <p:spPr>
          <a:xfrm flipH="1">
            <a:off x="9900462" y="3248056"/>
            <a:ext cx="116557" cy="461587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96" name="矩形 95"/>
          <p:cNvSpPr/>
          <p:nvPr/>
        </p:nvSpPr>
        <p:spPr>
          <a:xfrm flipH="1">
            <a:off x="10189438" y="3248056"/>
            <a:ext cx="116557" cy="461587"/>
          </a:xfrm>
          <a:prstGeom prst="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cxnSp>
        <p:nvCxnSpPr>
          <p:cNvPr id="102" name="直接连接符 101"/>
          <p:cNvCxnSpPr>
            <a:stCxn id="40" idx="4"/>
          </p:cNvCxnSpPr>
          <p:nvPr/>
        </p:nvCxnSpPr>
        <p:spPr>
          <a:xfrm flipH="1">
            <a:off x="3510064" y="2850885"/>
            <a:ext cx="287884" cy="403067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03" name="直接连接符 102"/>
          <p:cNvCxnSpPr>
            <a:stCxn id="40" idx="4"/>
          </p:cNvCxnSpPr>
          <p:nvPr/>
        </p:nvCxnSpPr>
        <p:spPr>
          <a:xfrm flipH="1">
            <a:off x="3785706" y="2850885"/>
            <a:ext cx="12242" cy="403067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04" name="直接连接符 103"/>
          <p:cNvCxnSpPr>
            <a:stCxn id="40" idx="4"/>
          </p:cNvCxnSpPr>
          <p:nvPr/>
        </p:nvCxnSpPr>
        <p:spPr>
          <a:xfrm>
            <a:off x="3797948" y="2850885"/>
            <a:ext cx="265231" cy="403067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05" name="直接连接符 104"/>
          <p:cNvCxnSpPr/>
          <p:nvPr/>
        </p:nvCxnSpPr>
        <p:spPr>
          <a:xfrm flipH="1">
            <a:off x="4330790" y="2832100"/>
            <a:ext cx="372256" cy="421852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06" name="直接连接符 105"/>
          <p:cNvCxnSpPr>
            <a:stCxn id="30" idx="4"/>
          </p:cNvCxnSpPr>
          <p:nvPr/>
        </p:nvCxnSpPr>
        <p:spPr>
          <a:xfrm flipH="1">
            <a:off x="4592222" y="2850890"/>
            <a:ext cx="246851" cy="403062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12" name="直接连接符 111"/>
          <p:cNvCxnSpPr/>
          <p:nvPr/>
        </p:nvCxnSpPr>
        <p:spPr>
          <a:xfrm flipH="1">
            <a:off x="4858067" y="2847975"/>
            <a:ext cx="42546" cy="40009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13" name="直接连接符 112"/>
          <p:cNvCxnSpPr/>
          <p:nvPr/>
        </p:nvCxnSpPr>
        <p:spPr>
          <a:xfrm>
            <a:off x="4963454" y="2832100"/>
            <a:ext cx="170254" cy="41596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14" name="直接连接符 113"/>
          <p:cNvCxnSpPr/>
          <p:nvPr/>
        </p:nvCxnSpPr>
        <p:spPr>
          <a:xfrm flipH="1">
            <a:off x="5411182" y="2800350"/>
            <a:ext cx="275243" cy="44771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15" name="直接连接符 114"/>
          <p:cNvCxnSpPr/>
          <p:nvPr/>
        </p:nvCxnSpPr>
        <p:spPr>
          <a:xfrm flipH="1">
            <a:off x="5678792" y="2845594"/>
            <a:ext cx="107646" cy="40247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16" name="直接连接符 115"/>
          <p:cNvCxnSpPr/>
          <p:nvPr/>
        </p:nvCxnSpPr>
        <p:spPr>
          <a:xfrm>
            <a:off x="5898356" y="2852738"/>
            <a:ext cx="41868" cy="395327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25" name="直接连接符 124"/>
          <p:cNvCxnSpPr/>
          <p:nvPr/>
        </p:nvCxnSpPr>
        <p:spPr>
          <a:xfrm>
            <a:off x="5981700" y="2835275"/>
            <a:ext cx="248565" cy="407369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26" name="直接连接符 125"/>
          <p:cNvCxnSpPr/>
          <p:nvPr/>
        </p:nvCxnSpPr>
        <p:spPr>
          <a:xfrm>
            <a:off x="6070600" y="2800350"/>
            <a:ext cx="435307" cy="442294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27" name="直接连接符 126"/>
          <p:cNvCxnSpPr/>
          <p:nvPr/>
        </p:nvCxnSpPr>
        <p:spPr>
          <a:xfrm flipH="1">
            <a:off x="6753225" y="2854325"/>
            <a:ext cx="114300" cy="39052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28" name="直接连接符 127"/>
          <p:cNvCxnSpPr/>
          <p:nvPr/>
        </p:nvCxnSpPr>
        <p:spPr>
          <a:xfrm>
            <a:off x="6915535" y="2839379"/>
            <a:ext cx="78990" cy="408646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29" name="直接连接符 128"/>
          <p:cNvCxnSpPr/>
          <p:nvPr/>
        </p:nvCxnSpPr>
        <p:spPr>
          <a:xfrm>
            <a:off x="6966335" y="2826679"/>
            <a:ext cx="291715" cy="41817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7" name="直接连接符 136"/>
          <p:cNvCxnSpPr/>
          <p:nvPr/>
        </p:nvCxnSpPr>
        <p:spPr>
          <a:xfrm>
            <a:off x="7086600" y="2828925"/>
            <a:ext cx="474028" cy="413719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8" name="直接连接符 137"/>
          <p:cNvCxnSpPr/>
          <p:nvPr/>
        </p:nvCxnSpPr>
        <p:spPr>
          <a:xfrm flipH="1">
            <a:off x="7801928" y="2851150"/>
            <a:ext cx="87947" cy="394669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9" name="直接连接符 138"/>
          <p:cNvCxnSpPr/>
          <p:nvPr/>
        </p:nvCxnSpPr>
        <p:spPr>
          <a:xfrm>
            <a:off x="8029575" y="2847975"/>
            <a:ext cx="35878" cy="394669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43" name="直接连接符 142"/>
          <p:cNvCxnSpPr/>
          <p:nvPr/>
        </p:nvCxnSpPr>
        <p:spPr>
          <a:xfrm>
            <a:off x="8118475" y="2819400"/>
            <a:ext cx="200298" cy="42545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44" name="直接连接符 143"/>
          <p:cNvCxnSpPr/>
          <p:nvPr/>
        </p:nvCxnSpPr>
        <p:spPr>
          <a:xfrm flipH="1">
            <a:off x="8613775" y="2838450"/>
            <a:ext cx="292100" cy="40957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45" name="直接连接符 144"/>
          <p:cNvCxnSpPr/>
          <p:nvPr/>
        </p:nvCxnSpPr>
        <p:spPr>
          <a:xfrm flipH="1">
            <a:off x="8909011" y="2847975"/>
            <a:ext cx="63539" cy="39687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51" name="直接连接符 150"/>
          <p:cNvCxnSpPr/>
          <p:nvPr/>
        </p:nvCxnSpPr>
        <p:spPr>
          <a:xfrm>
            <a:off x="9048750" y="2854325"/>
            <a:ext cx="111273" cy="39661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52" name="直接连接符 151"/>
          <p:cNvCxnSpPr/>
          <p:nvPr/>
        </p:nvCxnSpPr>
        <p:spPr>
          <a:xfrm>
            <a:off x="9121775" y="2825750"/>
            <a:ext cx="333485" cy="42201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55" name="直接连接符 154"/>
          <p:cNvCxnSpPr/>
          <p:nvPr/>
        </p:nvCxnSpPr>
        <p:spPr>
          <a:xfrm flipH="1">
            <a:off x="9674422" y="2841625"/>
            <a:ext cx="292100" cy="40957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56" name="直接连接符 155"/>
          <p:cNvCxnSpPr/>
          <p:nvPr/>
        </p:nvCxnSpPr>
        <p:spPr>
          <a:xfrm flipH="1">
            <a:off x="9969658" y="2851150"/>
            <a:ext cx="63539" cy="39687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57" name="直接连接符 156"/>
          <p:cNvCxnSpPr/>
          <p:nvPr/>
        </p:nvCxnSpPr>
        <p:spPr>
          <a:xfrm>
            <a:off x="10128250" y="2838450"/>
            <a:ext cx="108759" cy="407369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160" name="文本框 159"/>
          <p:cNvSpPr txBox="1"/>
          <p:nvPr/>
        </p:nvSpPr>
        <p:spPr>
          <a:xfrm>
            <a:off x="5428495" y="4138802"/>
            <a:ext cx="88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/</a:t>
            </a:r>
            <a:r>
              <a:rPr lang="en-US" altLang="zh-CN" sz="2400" dirty="0" err="1"/>
              <a:t>ai</a:t>
            </a:r>
            <a:r>
              <a:rPr lang="en-US" altLang="zh-CN" sz="2400" dirty="0"/>
              <a:t>/</a:t>
            </a:r>
            <a:endParaRPr lang="zh-CN" altLang="en-US" sz="2400" dirty="0"/>
          </a:p>
        </p:txBody>
      </p:sp>
      <p:sp>
        <p:nvSpPr>
          <p:cNvPr id="161" name="文本框 160"/>
          <p:cNvSpPr txBox="1"/>
          <p:nvPr/>
        </p:nvSpPr>
        <p:spPr>
          <a:xfrm>
            <a:off x="2532495" y="4135176"/>
            <a:ext cx="88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/r/</a:t>
            </a:r>
            <a:endParaRPr lang="zh-CN" altLang="en-US" sz="2400" dirty="0"/>
          </a:p>
        </p:txBody>
      </p:sp>
      <p:sp>
        <p:nvSpPr>
          <p:cNvPr id="163" name="文本框 162"/>
          <p:cNvSpPr txBox="1"/>
          <p:nvPr/>
        </p:nvSpPr>
        <p:spPr>
          <a:xfrm>
            <a:off x="8572809" y="4133772"/>
            <a:ext cx="88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/t/</a:t>
            </a:r>
            <a:endParaRPr lang="zh-CN" altLang="en-US" sz="2400" dirty="0"/>
          </a:p>
        </p:txBody>
      </p:sp>
      <p:sp>
        <p:nvSpPr>
          <p:cNvPr id="166" name="矩形 165"/>
          <p:cNvSpPr/>
          <p:nvPr/>
        </p:nvSpPr>
        <p:spPr>
          <a:xfrm>
            <a:off x="5293657" y="5034269"/>
            <a:ext cx="1035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“right”</a:t>
            </a:r>
            <a:endParaRPr lang="zh-CN" altLang="en-US" sz="2400" dirty="0"/>
          </a:p>
        </p:txBody>
      </p:sp>
      <p:sp>
        <p:nvSpPr>
          <p:cNvPr id="61" name="灯片编号占位符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560549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Phonetic Decision Tree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604" y="856989"/>
            <a:ext cx="8126460" cy="5758721"/>
          </a:xfrm>
          <a:prstGeom prst="rect">
            <a:avLst/>
          </a:prstGeom>
        </p:spPr>
      </p:pic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40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68984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Phonetic questions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Ask questions of the form: does phone at offset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dirty="0"/>
                  <a:t> have feature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altLang="zh-CN" dirty="0"/>
                  <a:t>?</a:t>
                </a:r>
              </a:p>
              <a:p>
                <a:r>
                  <a:rPr lang="en-US" altLang="zh-CN" dirty="0"/>
                  <a:t>Offsets are +/-1 for </a:t>
                </a:r>
                <a:r>
                  <a:rPr lang="en-US" altLang="zh-CN" dirty="0" err="1"/>
                  <a:t>triphone</a:t>
                </a:r>
                <a:r>
                  <a:rPr lang="en-US" altLang="zh-CN" dirty="0"/>
                  <a:t> context</a:t>
                </a:r>
              </a:p>
              <a:p>
                <a:r>
                  <a:rPr lang="en-US" altLang="zh-CN" dirty="0"/>
                  <a:t>Example general questions:</a:t>
                </a:r>
              </a:p>
              <a:p>
                <a:pPr lvl="1"/>
                <a:r>
                  <a:rPr lang="en-US" altLang="zh-CN" dirty="0"/>
                  <a:t>Stop: </a:t>
                </a:r>
                <a:r>
                  <a:rPr lang="en-US" altLang="zh-CN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 d g p t k</a:t>
                </a:r>
              </a:p>
              <a:p>
                <a:pPr lvl="1"/>
                <a:r>
                  <a:rPr lang="en-US" altLang="zh-CN" dirty="0"/>
                  <a:t>Nasal: </a:t>
                </a:r>
                <a:r>
                  <a:rPr lang="en-US" altLang="zh-CN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 n ng</a:t>
                </a:r>
              </a:p>
              <a:p>
                <a:pPr lvl="1"/>
                <a:r>
                  <a:rPr lang="en-US" altLang="zh-CN" dirty="0"/>
                  <a:t>Fricative: </a:t>
                </a:r>
                <a:r>
                  <a:rPr lang="en-US" altLang="zh-CN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ch</a:t>
                </a:r>
                <a:r>
                  <a:rPr lang="en-US" altLang="zh-CN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dh f </a:t>
                </a:r>
                <a:r>
                  <a:rPr lang="en-US" altLang="zh-CN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jh</a:t>
                </a:r>
                <a:r>
                  <a:rPr lang="en-US" altLang="zh-CN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s </a:t>
                </a:r>
                <a:r>
                  <a:rPr lang="en-US" altLang="zh-CN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sh</a:t>
                </a:r>
                <a:r>
                  <a:rPr lang="en-US" altLang="zh-CN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zh-CN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th</a:t>
                </a:r>
                <a:r>
                  <a:rPr lang="en-US" altLang="zh-CN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v z </a:t>
                </a:r>
                <a:r>
                  <a:rPr lang="en-US" altLang="zh-CN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zh</a:t>
                </a:r>
                <a:endParaRPr lang="en-US" altLang="zh-CN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lvl="1"/>
                <a:r>
                  <a:rPr lang="pt-BR" altLang="zh-CN" dirty="0"/>
                  <a:t>Liquid: </a:t>
                </a:r>
                <a:r>
                  <a:rPr lang="pt-BR" altLang="zh-CN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 r w y</a:t>
                </a:r>
              </a:p>
              <a:p>
                <a:pPr lvl="1"/>
                <a:r>
                  <a:rPr lang="en-US" altLang="zh-CN" dirty="0"/>
                  <a:t>Vowel: </a:t>
                </a:r>
                <a:r>
                  <a:rPr lang="en-US" altLang="zh-CN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aa ae ah </a:t>
                </a:r>
                <a:r>
                  <a:rPr lang="en-US" altLang="zh-CN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ao</a:t>
                </a:r>
                <a:r>
                  <a:rPr lang="en-US" altLang="zh-CN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aw ax </a:t>
                </a:r>
                <a:r>
                  <a:rPr lang="en-US" altLang="zh-CN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axr</a:t>
                </a:r>
                <a:r>
                  <a:rPr lang="en-US" altLang="zh-CN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ay eh </a:t>
                </a:r>
                <a:r>
                  <a:rPr lang="en-US" altLang="zh-CN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er</a:t>
                </a:r>
                <a:r>
                  <a:rPr lang="en-US" altLang="zh-CN" dirty="0"/>
                  <a:t> ...</a:t>
                </a:r>
              </a:p>
              <a:p>
                <a:r>
                  <a:rPr lang="en-US" altLang="zh-CN" dirty="0"/>
                  <a:t>Example consonant questions: Un/voiced, front/central/back, voiced stop, ....</a:t>
                </a:r>
              </a:p>
              <a:p>
                <a:r>
                  <a:rPr lang="en-US" altLang="zh-CN" dirty="0"/>
                  <a:t>Example vowel questions: front, central, back, long, short, diphthong, rounded, ....</a:t>
                </a:r>
              </a:p>
              <a:p>
                <a:r>
                  <a:rPr lang="en-US" altLang="zh-CN" dirty="0"/>
                  <a:t>Kaldi - generates all questions automatically using a top down binary clustering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1568" b="-6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41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227875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Most useful phonetic questions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All states of all models: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+Vowel -Vowel +Unrounded –</a:t>
            </a:r>
            <a:r>
              <a:rPr lang="en-US" altLang="zh-CN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UnFortisLenis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  <a:r>
              <a:rPr lang="en-US" altLang="zh-CN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UnFortisLenis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+r</a:t>
            </a:r>
          </a:p>
          <a:p>
            <a:r>
              <a:rPr lang="en-US" altLang="zh-CN" dirty="0"/>
              <a:t>Entry state of all models: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altLang="zh-CN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UnFortisLenis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-Vowel -Nasal –</a:t>
            </a:r>
            <a:r>
              <a:rPr lang="en-US" altLang="zh-CN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CentralFront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-Unrounded -Fortis</a:t>
            </a:r>
          </a:p>
          <a:p>
            <a:r>
              <a:rPr lang="en-US" altLang="zh-CN" dirty="0"/>
              <a:t>Exit state of all consonants:</a:t>
            </a:r>
          </a:p>
          <a:p>
            <a:pPr lvl="1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+Vowel +Unrounded +High +</a:t>
            </a:r>
            <a:r>
              <a:rPr lang="en-US" altLang="zh-CN" dirty="0" err="1">
                <a:latin typeface="Courier New" panose="02070309020205020404" pitchFamily="49" charset="0"/>
                <a:cs typeface="Courier New" panose="02070309020205020404" pitchFamily="49" charset="0"/>
              </a:rPr>
              <a:t>ee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 +Rounded +Syllabic</a:t>
            </a:r>
          </a:p>
          <a:p>
            <a:r>
              <a:rPr lang="en-US" altLang="zh-CN" dirty="0"/>
              <a:t>(for Wall St Journal read speech – Young, Odell and Woodland 1994)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42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942013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Likelihood of a state cluster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solidFill>
                      <a:srgbClr val="FF0000"/>
                    </a:solidFill>
                  </a:rPr>
                  <a:t>Basic idea </a:t>
                </a:r>
                <a:r>
                  <a:rPr lang="en-US" altLang="zh-CN" dirty="0"/>
                  <a:t>Compute the log likelihood of the data associated with a pool of states</a:t>
                </a:r>
              </a:p>
              <a:p>
                <a:r>
                  <a:rPr lang="en-US" altLang="zh-CN" dirty="0"/>
                  <a:t>All states pooled in a single cluster at the root</a:t>
                </a:r>
              </a:p>
              <a:p>
                <a:r>
                  <a:rPr lang="en-US" altLang="zh-CN" dirty="0"/>
                  <a:t>All states have Gaussian output pdf</a:t>
                </a:r>
              </a:p>
              <a:p>
                <a:r>
                  <a:rPr lang="en-US" altLang="zh-CN" dirty="0"/>
                  <a:t>Let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dirty="0"/>
                  <a:t> be a pool of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altLang="zh-CN" dirty="0"/>
                  <a:t> states forming a cluster, sharing a common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altLang="zh-CN" dirty="0"/>
                  <a:t> and covariance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dirty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r>
                  <a:rPr lang="en-US" altLang="zh-CN" dirty="0"/>
                  <a:t>Let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 dirty="0"/>
                  <a:t> be the set of training data</a:t>
                </a:r>
              </a:p>
              <a:p>
                <a:r>
                  <a:rPr lang="en-US" altLang="zh-CN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be the probability that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 dirty="0"/>
                  <a:t> was generated by state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dirty="0"/>
                  <a:t> (i.e. state occupation probability)</a:t>
                </a:r>
              </a:p>
              <a:p>
                <a:r>
                  <a:rPr lang="en-US" altLang="zh-CN" dirty="0"/>
                  <a:t>The log likelihood of the data associated with cluster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CN" dirty="0"/>
                  <a:t> is: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1568" r="-20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3941267" y="5483917"/>
                <a:ext cx="4567724" cy="8965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sub>
                                      </m:s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2400" b="0" i="0" smtClean="0">
                                              <a:latin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267" y="5483917"/>
                <a:ext cx="4567724" cy="8965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43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59653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Likelihood of a state cluster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altLang="zh-CN" dirty="0">
                    <a:solidFill>
                      <a:srgbClr val="FF0000"/>
                    </a:solidFill>
                  </a:rPr>
                  <a:t>Don’t need to iterate through all data for each state</a:t>
                </a:r>
              </a:p>
              <a:p>
                <a:r>
                  <a:rPr lang="en-US" altLang="zh-CN" dirty="0"/>
                  <a:t>If the output pdfs are Gaussian it can be shown that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where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CN" dirty="0"/>
                  <a:t> is the dimension of the data</a:t>
                </a:r>
              </a:p>
              <a:p>
                <a:r>
                  <a:rPr lang="en-US" altLang="zh-CN" dirty="0"/>
                  <a:t>Thus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depends on only </a:t>
                </a:r>
              </a:p>
              <a:p>
                <a:pPr lvl="1"/>
                <a:r>
                  <a:rPr lang="en-US" altLang="zh-CN" dirty="0"/>
                  <a:t>the pooled state variance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dirty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altLang="zh-CN" dirty="0"/>
                  <a:t> - can be computed from the means and variances of the individual states in the pool</a:t>
                </a:r>
              </a:p>
              <a:p>
                <a:pPr lvl="1"/>
                <a:r>
                  <a:rPr lang="en-US" altLang="zh-CN" dirty="0"/>
                  <a:t>and the state occupation probabilities already computed when forward-backward was carried out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3063616" y="2020530"/>
                <a:ext cx="6134436" cy="8965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p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2400" b="0" i="0" smtClean="0">
                                              <a:latin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func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616" y="2020530"/>
                <a:ext cx="6134436" cy="8965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44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879681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State splitting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solidFill>
                      <a:srgbClr val="FF0000"/>
                    </a:solidFill>
                  </a:rPr>
                  <a:t>Basic idea </a:t>
                </a:r>
                <a:r>
                  <a:rPr lang="en-US" altLang="zh-CN" dirty="0"/>
                  <a:t>Use the likelihood of the parent state and of the split states to choose the splitting question</a:t>
                </a:r>
              </a:p>
              <a:p>
                <a:r>
                  <a:rPr lang="en-US" altLang="zh-CN" dirty="0"/>
                  <a:t>Split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CN" dirty="0"/>
                  <a:t> into two partitions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dirty="0"/>
                  <a:t> using a question about the phonetic context</a:t>
                </a:r>
              </a:p>
              <a:p>
                <a:r>
                  <a:rPr lang="en-US" altLang="zh-CN" dirty="0"/>
                  <a:t>Each partition is now clustered together to form a single</a:t>
                </a:r>
              </a:p>
              <a:p>
                <a:r>
                  <a:rPr lang="en-US" altLang="zh-CN" dirty="0"/>
                  <a:t>Gaussian output distribution with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dirty="0"/>
                  <a:t> and covariance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dirty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dirty="0"/>
                  <a:t> (for partition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zh-CN" dirty="0"/>
                  <a:t> )</a:t>
                </a:r>
              </a:p>
              <a:p>
                <a:r>
                  <a:rPr lang="en-US" altLang="zh-CN" dirty="0"/>
                  <a:t>The likelihood of the data after partition is given by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err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i="1" dirty="0" err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The total likelihood of the partitioned data will increase by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1568" r="-1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4520381" y="4866968"/>
                <a:ext cx="3474606" cy="4249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381" y="4866968"/>
                <a:ext cx="3474606" cy="4249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45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633344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State splitting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783772" y="856989"/>
                <a:ext cx="10694125" cy="5757502"/>
              </a:xfrm>
            </p:spPr>
            <p:txBody>
              <a:bodyPr>
                <a:noAutofit/>
              </a:bodyPr>
              <a:lstStyle/>
              <a:p>
                <a:r>
                  <a:rPr lang="en-US" altLang="zh-CN" dirty="0">
                    <a:solidFill>
                      <a:srgbClr val="FF0000"/>
                    </a:solidFill>
                  </a:rPr>
                  <a:t>Basic idea </a:t>
                </a:r>
                <a:r>
                  <a:rPr lang="en-US" altLang="zh-CN" dirty="0"/>
                  <a:t>Use the likelihood of the parent state and of the split states to choose the splitting question</a:t>
                </a:r>
              </a:p>
              <a:p>
                <a:endParaRPr lang="en-US" altLang="zh-CN" sz="1050" dirty="0"/>
              </a:p>
              <a:p>
                <a:r>
                  <a:rPr lang="en-US" altLang="zh-CN" dirty="0"/>
                  <a:t>Cycle through all possible questions, 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altLang="zh-CN" dirty="0"/>
                  <a:t> for each and choose the question for which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altLang="zh-CN" dirty="0"/>
                  <a:t> is biggest</a:t>
                </a:r>
              </a:p>
              <a:p>
                <a:r>
                  <a:rPr lang="en-US" altLang="zh-CN" dirty="0"/>
                  <a:t>Continue by splitting each of the new clusters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r>
                  <a:rPr lang="en-US" altLang="zh-CN" dirty="0"/>
                  <a:t>Terminate when</a:t>
                </a:r>
              </a:p>
              <a:p>
                <a:pPr marL="657220" lvl="1" indent="-457200">
                  <a:buFont typeface="+mj-lt"/>
                  <a:buAutoNum type="arabicPeriod"/>
                </a:pPr>
                <a:r>
                  <a:rPr lang="en-US" altLang="zh-CN" dirty="0"/>
                  <a:t>Maximum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altLang="zh-CN" dirty="0"/>
                  <a:t> falls below a threshold</a:t>
                </a:r>
              </a:p>
              <a:p>
                <a:pPr marL="657220" lvl="1" indent="-457200">
                  <a:buFont typeface="+mj-lt"/>
                  <a:buAutoNum type="arabicPeriod"/>
                </a:pPr>
                <a:r>
                  <a:rPr lang="en-US" altLang="zh-CN" dirty="0"/>
                  <a:t>The amount of data associated with a split node falls below a threshold</a:t>
                </a:r>
              </a:p>
              <a:p>
                <a:r>
                  <a:rPr lang="en-US" altLang="zh-CN" dirty="0"/>
                  <a:t>For a Gaussian output distribution: State likelihood estimates can be estimated using just the 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state occupation counts </a:t>
                </a:r>
                <a:r>
                  <a:rPr lang="en-US" altLang="zh-CN" dirty="0"/>
                  <a:t>(obtained at alignment) and the parameters of the Gaussian – no need to use the acoustic data</a:t>
                </a:r>
              </a:p>
              <a:p>
                <a:r>
                  <a:rPr lang="en-US" altLang="zh-CN" dirty="0"/>
                  <a:t>State occupation count: sum of state occupation probabilities for a state over time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3772" y="856989"/>
                <a:ext cx="10694125" cy="5757502"/>
              </a:xfrm>
              <a:blipFill>
                <a:blip r:embed="rId2"/>
                <a:stretch>
                  <a:fillRect l="-912" t="-1483" r="-1539" b="-28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4004188" y="1460090"/>
                <a:ext cx="3474606" cy="4249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188" y="1460090"/>
                <a:ext cx="3474606" cy="4249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46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954560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“Mixing up”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Basic idea </a:t>
            </a:r>
            <a:r>
              <a:rPr lang="en-US" altLang="zh-CN" dirty="0"/>
              <a:t>Transforming an HMM-based system based on Gaussian distributions to one based on mixtures of Gaussians</a:t>
            </a:r>
          </a:p>
          <a:p>
            <a:r>
              <a:rPr lang="en-US" altLang="zh-CN" dirty="0"/>
              <a:t>The above methods for state clustering assume that the state outputs are Gaussians – this makes the computations much simpler</a:t>
            </a:r>
          </a:p>
          <a:p>
            <a:r>
              <a:rPr lang="en-US" altLang="zh-CN" dirty="0"/>
              <a:t>BUT: Gaussian mixtures offer much better acoustic models than Gaussians</a:t>
            </a:r>
          </a:p>
          <a:p>
            <a:r>
              <a:rPr lang="en-US" altLang="zh-CN" dirty="0"/>
              <a:t>Solution:</a:t>
            </a:r>
          </a:p>
          <a:p>
            <a:pPr lvl="1"/>
            <a:r>
              <a:rPr lang="en-US" altLang="zh-CN" dirty="0"/>
              <a:t>Perform state clustering using Gaussian distributions</a:t>
            </a:r>
          </a:p>
          <a:p>
            <a:pPr lvl="1"/>
            <a:r>
              <a:rPr lang="en-US" altLang="zh-CN" dirty="0"/>
              <a:t>Split the Gaussian distributions in the clustered states, by cloning and perturbing the means by a small fraction of the standard deviation, and retrain.</a:t>
            </a:r>
          </a:p>
          <a:p>
            <a:pPr lvl="1"/>
            <a:r>
              <a:rPr lang="en-US" altLang="zh-CN" dirty="0"/>
              <a:t>Repeat by splitting the dominant (highest state occupation count) mixture components in each state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47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89945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“Mixing up”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7" name="组合 6"/>
          <p:cNvGrpSpPr>
            <a:grpSpLocks noChangeAspect="1"/>
          </p:cNvGrpSpPr>
          <p:nvPr/>
        </p:nvGrpSpPr>
        <p:grpSpPr>
          <a:xfrm>
            <a:off x="2353801" y="4313656"/>
            <a:ext cx="1700443" cy="738660"/>
            <a:chOff x="1705563" y="4187258"/>
            <a:chExt cx="1743946" cy="747352"/>
          </a:xfrm>
        </p:grpSpPr>
        <p:sp>
          <p:nvSpPr>
            <p:cNvPr id="8" name="椭圆 7"/>
            <p:cNvSpPr/>
            <p:nvPr/>
          </p:nvSpPr>
          <p:spPr>
            <a:xfrm>
              <a:off x="1705563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11" name="直接箭头连接符 10"/>
            <p:cNvCxnSpPr>
              <a:stCxn id="8" idx="6"/>
              <a:endCxn id="9" idx="2"/>
            </p:cNvCxnSpPr>
            <p:nvPr/>
          </p:nvCxnSpPr>
          <p:spPr>
            <a:xfrm flipV="1">
              <a:off x="2116822" y="4729657"/>
              <a:ext cx="266974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2" name="直接箭头连接符 11"/>
            <p:cNvCxnSpPr>
              <a:stCxn id="9" idx="6"/>
              <a:endCxn id="10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3" name="弧形 12"/>
            <p:cNvSpPr/>
            <p:nvPr/>
          </p:nvSpPr>
          <p:spPr>
            <a:xfrm rot="16200000">
              <a:off x="1726582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弧形 13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弧形 14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6" name="组合 15"/>
          <p:cNvGrpSpPr>
            <a:grpSpLocks noChangeAspect="1"/>
          </p:cNvGrpSpPr>
          <p:nvPr/>
        </p:nvGrpSpPr>
        <p:grpSpPr>
          <a:xfrm>
            <a:off x="4388364" y="4313656"/>
            <a:ext cx="1657183" cy="738660"/>
            <a:chOff x="1749928" y="4187258"/>
            <a:chExt cx="1699581" cy="747352"/>
          </a:xfrm>
        </p:grpSpPr>
        <p:sp>
          <p:nvSpPr>
            <p:cNvPr id="17" name="椭圆 16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20" name="直接箭头连接符 19"/>
            <p:cNvCxnSpPr>
              <a:stCxn id="17" idx="6"/>
              <a:endCxn id="18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1" name="直接箭头连接符 20"/>
            <p:cNvCxnSpPr>
              <a:stCxn id="18" idx="6"/>
              <a:endCxn id="19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2" name="弧形 21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弧形 22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弧形 23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25" name="组合 24"/>
          <p:cNvGrpSpPr>
            <a:grpSpLocks noChangeAspect="1"/>
          </p:cNvGrpSpPr>
          <p:nvPr/>
        </p:nvGrpSpPr>
        <p:grpSpPr>
          <a:xfrm>
            <a:off x="6375739" y="4313653"/>
            <a:ext cx="1657183" cy="738660"/>
            <a:chOff x="1749928" y="4187258"/>
            <a:chExt cx="1699581" cy="747352"/>
          </a:xfrm>
        </p:grpSpPr>
        <p:sp>
          <p:nvSpPr>
            <p:cNvPr id="26" name="椭圆 25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29" name="直接箭头连接符 28"/>
            <p:cNvCxnSpPr>
              <a:stCxn id="26" idx="6"/>
              <a:endCxn id="27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0" name="直接箭头连接符 29"/>
            <p:cNvCxnSpPr>
              <a:stCxn id="27" idx="6"/>
              <a:endCxn id="28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1" name="弧形 30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弧形 31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弧形 32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cxnSp>
        <p:nvCxnSpPr>
          <p:cNvPr id="34" name="直接连接符 33"/>
          <p:cNvCxnSpPr>
            <a:cxnSpLocks noChangeAspect="1"/>
            <a:stCxn id="8" idx="4"/>
          </p:cNvCxnSpPr>
          <p:nvPr/>
        </p:nvCxnSpPr>
        <p:spPr>
          <a:xfrm>
            <a:off x="2554301" y="5052316"/>
            <a:ext cx="2044973" cy="287026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5" name="直接连接符 34"/>
          <p:cNvCxnSpPr>
            <a:cxnSpLocks noChangeAspect="1"/>
            <a:stCxn id="9" idx="4"/>
          </p:cNvCxnSpPr>
          <p:nvPr/>
        </p:nvCxnSpPr>
        <p:spPr>
          <a:xfrm>
            <a:off x="3215611" y="5052315"/>
            <a:ext cx="1995" cy="29657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6" name="直接连接符 35"/>
          <p:cNvCxnSpPr>
            <a:cxnSpLocks noChangeAspect="1"/>
            <a:stCxn id="10" idx="4"/>
          </p:cNvCxnSpPr>
          <p:nvPr/>
        </p:nvCxnSpPr>
        <p:spPr>
          <a:xfrm>
            <a:off x="3853744" y="5052313"/>
            <a:ext cx="1993689" cy="29681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7" name="直接连接符 36"/>
          <p:cNvCxnSpPr>
            <a:cxnSpLocks noChangeAspect="1"/>
            <a:stCxn id="17" idx="4"/>
          </p:cNvCxnSpPr>
          <p:nvPr/>
        </p:nvCxnSpPr>
        <p:spPr>
          <a:xfrm>
            <a:off x="4588864" y="5052316"/>
            <a:ext cx="10410" cy="287026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8" name="直接连接符 37"/>
          <p:cNvCxnSpPr>
            <a:cxnSpLocks noChangeAspect="1"/>
            <a:stCxn id="18" idx="4"/>
          </p:cNvCxnSpPr>
          <p:nvPr/>
        </p:nvCxnSpPr>
        <p:spPr>
          <a:xfrm>
            <a:off x="5206919" y="5052315"/>
            <a:ext cx="1985717" cy="296577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9" name="直接连接符 38"/>
          <p:cNvCxnSpPr>
            <a:cxnSpLocks noChangeAspect="1"/>
            <a:stCxn id="19" idx="4"/>
          </p:cNvCxnSpPr>
          <p:nvPr/>
        </p:nvCxnSpPr>
        <p:spPr>
          <a:xfrm>
            <a:off x="5845047" y="5052313"/>
            <a:ext cx="2386" cy="29681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0" name="直接连接符 39"/>
          <p:cNvCxnSpPr>
            <a:cxnSpLocks noChangeAspect="1"/>
            <a:stCxn id="26" idx="4"/>
          </p:cNvCxnSpPr>
          <p:nvPr/>
        </p:nvCxnSpPr>
        <p:spPr>
          <a:xfrm>
            <a:off x="6576239" y="5052313"/>
            <a:ext cx="1987397" cy="296578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1" name="直接连接符 40"/>
          <p:cNvCxnSpPr>
            <a:cxnSpLocks noChangeAspect="1"/>
            <a:stCxn id="27" idx="4"/>
          </p:cNvCxnSpPr>
          <p:nvPr/>
        </p:nvCxnSpPr>
        <p:spPr>
          <a:xfrm flipH="1">
            <a:off x="7192636" y="5052312"/>
            <a:ext cx="1658" cy="29658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2" name="直接连接符 41"/>
          <p:cNvCxnSpPr>
            <a:cxnSpLocks noChangeAspect="1"/>
            <a:stCxn id="28" idx="4"/>
          </p:cNvCxnSpPr>
          <p:nvPr/>
        </p:nvCxnSpPr>
        <p:spPr>
          <a:xfrm>
            <a:off x="7832422" y="5052310"/>
            <a:ext cx="1988012" cy="29658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grpSp>
        <p:nvGrpSpPr>
          <p:cNvPr id="47" name="组合 46"/>
          <p:cNvGrpSpPr>
            <a:grpSpLocks noChangeAspect="1"/>
          </p:cNvGrpSpPr>
          <p:nvPr/>
        </p:nvGrpSpPr>
        <p:grpSpPr>
          <a:xfrm>
            <a:off x="8365758" y="4313650"/>
            <a:ext cx="1657183" cy="738660"/>
            <a:chOff x="1749928" y="4187258"/>
            <a:chExt cx="1699581" cy="747352"/>
          </a:xfrm>
        </p:grpSpPr>
        <p:sp>
          <p:nvSpPr>
            <p:cNvPr id="48" name="椭圆 47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51" name="直接箭头连接符 50"/>
            <p:cNvCxnSpPr>
              <a:stCxn id="48" idx="6"/>
              <a:endCxn id="49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2" name="直接箭头连接符 51"/>
            <p:cNvCxnSpPr>
              <a:stCxn id="49" idx="6"/>
              <a:endCxn id="50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53" name="弧形 52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弧形 53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弧形 54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cxnSp>
        <p:nvCxnSpPr>
          <p:cNvPr id="56" name="直接连接符 55"/>
          <p:cNvCxnSpPr>
            <a:cxnSpLocks noChangeAspect="1"/>
            <a:stCxn id="48" idx="4"/>
          </p:cNvCxnSpPr>
          <p:nvPr/>
        </p:nvCxnSpPr>
        <p:spPr>
          <a:xfrm flipH="1">
            <a:off x="8563636" y="5052310"/>
            <a:ext cx="2622" cy="29658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7" name="直接连接符 56"/>
          <p:cNvCxnSpPr>
            <a:cxnSpLocks noChangeAspect="1"/>
            <a:stCxn id="49" idx="4"/>
          </p:cNvCxnSpPr>
          <p:nvPr/>
        </p:nvCxnSpPr>
        <p:spPr>
          <a:xfrm flipH="1">
            <a:off x="7192636" y="5052309"/>
            <a:ext cx="1991677" cy="296583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8" name="直接连接符 57"/>
          <p:cNvCxnSpPr>
            <a:cxnSpLocks noChangeAspect="1"/>
            <a:stCxn id="50" idx="4"/>
          </p:cNvCxnSpPr>
          <p:nvPr/>
        </p:nvCxnSpPr>
        <p:spPr>
          <a:xfrm flipH="1">
            <a:off x="9820434" y="5052307"/>
            <a:ext cx="2007" cy="296583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1" name="文本框 60"/>
          <p:cNvSpPr txBox="1"/>
          <p:nvPr/>
        </p:nvSpPr>
        <p:spPr>
          <a:xfrm>
            <a:off x="2749261" y="3854534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s-iy+l</a:t>
            </a:r>
            <a:endParaRPr lang="zh-CN" altLang="en-US" sz="2000" dirty="0"/>
          </a:p>
        </p:txBody>
      </p:sp>
      <p:sp>
        <p:nvSpPr>
          <p:cNvPr id="62" name="文本框 61"/>
          <p:cNvSpPr txBox="1"/>
          <p:nvPr/>
        </p:nvSpPr>
        <p:spPr>
          <a:xfrm>
            <a:off x="4901135" y="3805748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f-iy+l</a:t>
            </a:r>
            <a:endParaRPr lang="zh-CN" altLang="en-US" sz="2000" dirty="0"/>
          </a:p>
        </p:txBody>
      </p:sp>
      <p:sp>
        <p:nvSpPr>
          <p:cNvPr id="63" name="文本框 62"/>
          <p:cNvSpPr txBox="1"/>
          <p:nvPr/>
        </p:nvSpPr>
        <p:spPr>
          <a:xfrm>
            <a:off x="6894018" y="3803844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t-iy+n</a:t>
            </a:r>
            <a:endParaRPr lang="zh-CN" altLang="en-US" sz="2000" dirty="0"/>
          </a:p>
        </p:txBody>
      </p:sp>
      <p:sp>
        <p:nvSpPr>
          <p:cNvPr id="64" name="文本框 63"/>
          <p:cNvSpPr txBox="1"/>
          <p:nvPr/>
        </p:nvSpPr>
        <p:spPr>
          <a:xfrm>
            <a:off x="8944156" y="3819681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t-iy+m</a:t>
            </a:r>
            <a:endParaRPr lang="zh-CN" altLang="en-US" sz="2000" dirty="0"/>
          </a:p>
        </p:txBody>
      </p:sp>
      <p:sp>
        <p:nvSpPr>
          <p:cNvPr id="65" name="矩形 64"/>
          <p:cNvSpPr/>
          <p:nvPr/>
        </p:nvSpPr>
        <p:spPr>
          <a:xfrm>
            <a:off x="4097104" y="6015192"/>
            <a:ext cx="4434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State-clustered </a:t>
            </a:r>
            <a:r>
              <a:rPr lang="en-US" altLang="zh-CN" sz="2400" dirty="0" err="1"/>
              <a:t>triphones</a:t>
            </a:r>
            <a:r>
              <a:rPr lang="en-US" altLang="zh-CN" sz="2400" dirty="0"/>
              <a:t> (GMMs)</a:t>
            </a:r>
            <a:endParaRPr lang="zh-CN" altLang="en-US" sz="2400" dirty="0"/>
          </a:p>
        </p:txBody>
      </p:sp>
      <p:grpSp>
        <p:nvGrpSpPr>
          <p:cNvPr id="66" name="组合 65"/>
          <p:cNvGrpSpPr>
            <a:grpSpLocks noChangeAspect="1"/>
          </p:cNvGrpSpPr>
          <p:nvPr/>
        </p:nvGrpSpPr>
        <p:grpSpPr>
          <a:xfrm>
            <a:off x="2353801" y="1431762"/>
            <a:ext cx="1700443" cy="738660"/>
            <a:chOff x="1705563" y="4187258"/>
            <a:chExt cx="1743946" cy="747352"/>
          </a:xfrm>
        </p:grpSpPr>
        <p:sp>
          <p:nvSpPr>
            <p:cNvPr id="67" name="椭圆 66"/>
            <p:cNvSpPr/>
            <p:nvPr/>
          </p:nvSpPr>
          <p:spPr>
            <a:xfrm>
              <a:off x="1705563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70" name="直接箭头连接符 69"/>
            <p:cNvCxnSpPr>
              <a:stCxn id="67" idx="6"/>
              <a:endCxn id="68" idx="2"/>
            </p:cNvCxnSpPr>
            <p:nvPr/>
          </p:nvCxnSpPr>
          <p:spPr>
            <a:xfrm flipV="1">
              <a:off x="2116822" y="4729657"/>
              <a:ext cx="266974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71" name="直接箭头连接符 70"/>
            <p:cNvCxnSpPr>
              <a:stCxn id="68" idx="6"/>
              <a:endCxn id="69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72" name="弧形 71"/>
            <p:cNvSpPr/>
            <p:nvPr/>
          </p:nvSpPr>
          <p:spPr>
            <a:xfrm rot="16200000">
              <a:off x="1726582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弧形 72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弧形 73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75" name="组合 74"/>
          <p:cNvGrpSpPr>
            <a:grpSpLocks noChangeAspect="1"/>
          </p:cNvGrpSpPr>
          <p:nvPr/>
        </p:nvGrpSpPr>
        <p:grpSpPr>
          <a:xfrm>
            <a:off x="4388364" y="1431762"/>
            <a:ext cx="1657183" cy="738660"/>
            <a:chOff x="1749928" y="4187258"/>
            <a:chExt cx="1699581" cy="747352"/>
          </a:xfrm>
        </p:grpSpPr>
        <p:sp>
          <p:nvSpPr>
            <p:cNvPr id="76" name="椭圆 75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79" name="直接箭头连接符 78"/>
            <p:cNvCxnSpPr>
              <a:stCxn id="76" idx="6"/>
              <a:endCxn id="77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80" name="直接箭头连接符 79"/>
            <p:cNvCxnSpPr>
              <a:stCxn id="77" idx="6"/>
              <a:endCxn id="78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81" name="弧形 80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弧形 81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弧形 82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84" name="组合 83"/>
          <p:cNvGrpSpPr>
            <a:grpSpLocks noChangeAspect="1"/>
          </p:cNvGrpSpPr>
          <p:nvPr/>
        </p:nvGrpSpPr>
        <p:grpSpPr>
          <a:xfrm>
            <a:off x="6375739" y="1431759"/>
            <a:ext cx="1657183" cy="738660"/>
            <a:chOff x="1749928" y="4187258"/>
            <a:chExt cx="1699581" cy="747352"/>
          </a:xfrm>
        </p:grpSpPr>
        <p:sp>
          <p:nvSpPr>
            <p:cNvPr id="85" name="椭圆 84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7" name="椭圆 86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88" name="直接箭头连接符 87"/>
            <p:cNvCxnSpPr>
              <a:stCxn id="85" idx="6"/>
              <a:endCxn id="86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89" name="直接箭头连接符 88"/>
            <p:cNvCxnSpPr>
              <a:stCxn id="86" idx="6"/>
              <a:endCxn id="87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90" name="弧形 89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1" name="弧形 90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弧形 91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cxnSp>
        <p:nvCxnSpPr>
          <p:cNvPr id="93" name="直接连接符 92"/>
          <p:cNvCxnSpPr>
            <a:cxnSpLocks noChangeAspect="1"/>
            <a:stCxn id="67" idx="4"/>
            <a:endCxn id="103" idx="0"/>
          </p:cNvCxnSpPr>
          <p:nvPr/>
        </p:nvCxnSpPr>
        <p:spPr>
          <a:xfrm>
            <a:off x="2554301" y="2170422"/>
            <a:ext cx="2044973" cy="287026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94" name="直接连接符 93"/>
          <p:cNvCxnSpPr>
            <a:cxnSpLocks noChangeAspect="1"/>
            <a:stCxn id="68" idx="4"/>
            <a:endCxn id="102" idx="0"/>
          </p:cNvCxnSpPr>
          <p:nvPr/>
        </p:nvCxnSpPr>
        <p:spPr>
          <a:xfrm>
            <a:off x="3215611" y="2170421"/>
            <a:ext cx="1995" cy="29657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95" name="直接连接符 94"/>
          <p:cNvCxnSpPr>
            <a:cxnSpLocks noChangeAspect="1"/>
            <a:stCxn id="69" idx="4"/>
            <a:endCxn id="104" idx="0"/>
          </p:cNvCxnSpPr>
          <p:nvPr/>
        </p:nvCxnSpPr>
        <p:spPr>
          <a:xfrm>
            <a:off x="3853744" y="2170419"/>
            <a:ext cx="1993689" cy="29681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96" name="直接连接符 95"/>
          <p:cNvCxnSpPr>
            <a:cxnSpLocks noChangeAspect="1"/>
            <a:stCxn id="76" idx="4"/>
            <a:endCxn id="103" idx="0"/>
          </p:cNvCxnSpPr>
          <p:nvPr/>
        </p:nvCxnSpPr>
        <p:spPr>
          <a:xfrm>
            <a:off x="4588864" y="2170422"/>
            <a:ext cx="10410" cy="287026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97" name="直接连接符 96"/>
          <p:cNvCxnSpPr>
            <a:cxnSpLocks noChangeAspect="1"/>
            <a:stCxn id="77" idx="4"/>
            <a:endCxn id="105" idx="0"/>
          </p:cNvCxnSpPr>
          <p:nvPr/>
        </p:nvCxnSpPr>
        <p:spPr>
          <a:xfrm>
            <a:off x="5206919" y="2170421"/>
            <a:ext cx="1985717" cy="296577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98" name="直接连接符 97"/>
          <p:cNvCxnSpPr>
            <a:cxnSpLocks noChangeAspect="1"/>
            <a:stCxn id="78" idx="4"/>
            <a:endCxn id="104" idx="0"/>
          </p:cNvCxnSpPr>
          <p:nvPr/>
        </p:nvCxnSpPr>
        <p:spPr>
          <a:xfrm>
            <a:off x="5845047" y="2170419"/>
            <a:ext cx="2386" cy="29681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99" name="直接连接符 98"/>
          <p:cNvCxnSpPr>
            <a:cxnSpLocks noChangeAspect="1"/>
            <a:stCxn id="85" idx="4"/>
            <a:endCxn id="118" idx="0"/>
          </p:cNvCxnSpPr>
          <p:nvPr/>
        </p:nvCxnSpPr>
        <p:spPr>
          <a:xfrm>
            <a:off x="6576239" y="2170419"/>
            <a:ext cx="1987397" cy="296578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0" name="直接连接符 99"/>
          <p:cNvCxnSpPr>
            <a:cxnSpLocks noChangeAspect="1"/>
            <a:stCxn id="86" idx="4"/>
            <a:endCxn id="105" idx="0"/>
          </p:cNvCxnSpPr>
          <p:nvPr/>
        </p:nvCxnSpPr>
        <p:spPr>
          <a:xfrm flipH="1">
            <a:off x="7192636" y="2170418"/>
            <a:ext cx="1658" cy="29658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1" name="直接连接符 100"/>
          <p:cNvCxnSpPr>
            <a:cxnSpLocks noChangeAspect="1"/>
            <a:stCxn id="87" idx="4"/>
            <a:endCxn id="119" idx="0"/>
          </p:cNvCxnSpPr>
          <p:nvPr/>
        </p:nvCxnSpPr>
        <p:spPr>
          <a:xfrm>
            <a:off x="7832422" y="2170416"/>
            <a:ext cx="1988012" cy="29658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102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2918988" y="2466996"/>
            <a:ext cx="597235" cy="471611"/>
          </a:xfrm>
          <a:prstGeom prst="rect">
            <a:avLst/>
          </a:prstGeom>
        </p:spPr>
      </p:pic>
      <p:pic>
        <p:nvPicPr>
          <p:cNvPr id="103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4300656" y="2457448"/>
            <a:ext cx="597236" cy="471611"/>
          </a:xfrm>
          <a:prstGeom prst="rect">
            <a:avLst/>
          </a:prstGeom>
        </p:spPr>
      </p:pic>
      <p:pic>
        <p:nvPicPr>
          <p:cNvPr id="104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5548815" y="2467229"/>
            <a:ext cx="597236" cy="471611"/>
          </a:xfrm>
          <a:prstGeom prst="rect">
            <a:avLst/>
          </a:prstGeom>
        </p:spPr>
      </p:pic>
      <p:pic>
        <p:nvPicPr>
          <p:cNvPr id="105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6894018" y="2466998"/>
            <a:ext cx="597236" cy="471611"/>
          </a:xfrm>
          <a:prstGeom prst="rect">
            <a:avLst/>
          </a:prstGeom>
        </p:spPr>
      </p:pic>
      <p:grpSp>
        <p:nvGrpSpPr>
          <p:cNvPr id="106" name="组合 105"/>
          <p:cNvGrpSpPr>
            <a:grpSpLocks noChangeAspect="1"/>
          </p:cNvGrpSpPr>
          <p:nvPr/>
        </p:nvGrpSpPr>
        <p:grpSpPr>
          <a:xfrm>
            <a:off x="8365758" y="1431756"/>
            <a:ext cx="1657183" cy="738660"/>
            <a:chOff x="1749928" y="4187258"/>
            <a:chExt cx="1699581" cy="747352"/>
          </a:xfrm>
        </p:grpSpPr>
        <p:sp>
          <p:nvSpPr>
            <p:cNvPr id="107" name="椭圆 106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椭圆 107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椭圆 108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110" name="直接箭头连接符 109"/>
            <p:cNvCxnSpPr>
              <a:stCxn id="107" idx="6"/>
              <a:endCxn id="108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11" name="直接箭头连接符 110"/>
            <p:cNvCxnSpPr>
              <a:stCxn id="108" idx="6"/>
              <a:endCxn id="109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12" name="弧形 111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弧形 112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弧形 113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cxnSp>
        <p:nvCxnSpPr>
          <p:cNvPr id="115" name="直接连接符 114"/>
          <p:cNvCxnSpPr>
            <a:cxnSpLocks noChangeAspect="1"/>
            <a:stCxn id="107" idx="4"/>
            <a:endCxn id="118" idx="0"/>
          </p:cNvCxnSpPr>
          <p:nvPr/>
        </p:nvCxnSpPr>
        <p:spPr>
          <a:xfrm flipH="1">
            <a:off x="8563636" y="2170416"/>
            <a:ext cx="2622" cy="29658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16" name="直接连接符 115"/>
          <p:cNvCxnSpPr>
            <a:cxnSpLocks noChangeAspect="1"/>
            <a:stCxn id="108" idx="4"/>
            <a:endCxn id="105" idx="0"/>
          </p:cNvCxnSpPr>
          <p:nvPr/>
        </p:nvCxnSpPr>
        <p:spPr>
          <a:xfrm flipH="1">
            <a:off x="7192636" y="2170415"/>
            <a:ext cx="1991677" cy="296583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17" name="直接连接符 116"/>
          <p:cNvCxnSpPr>
            <a:cxnSpLocks noChangeAspect="1"/>
            <a:stCxn id="109" idx="4"/>
            <a:endCxn id="119" idx="0"/>
          </p:cNvCxnSpPr>
          <p:nvPr/>
        </p:nvCxnSpPr>
        <p:spPr>
          <a:xfrm flipH="1">
            <a:off x="9820434" y="2170413"/>
            <a:ext cx="2007" cy="296583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ysDash"/>
            <a:miter lim="800000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118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8265018" y="2466997"/>
            <a:ext cx="597236" cy="471611"/>
          </a:xfrm>
          <a:prstGeom prst="rect">
            <a:avLst/>
          </a:prstGeom>
        </p:spPr>
      </p:pic>
      <p:pic>
        <p:nvPicPr>
          <p:cNvPr id="119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9521816" y="2466996"/>
            <a:ext cx="597236" cy="471611"/>
          </a:xfrm>
          <a:prstGeom prst="rect">
            <a:avLst/>
          </a:prstGeom>
        </p:spPr>
      </p:pic>
      <p:sp>
        <p:nvSpPr>
          <p:cNvPr id="120" name="文本框 119"/>
          <p:cNvSpPr txBox="1"/>
          <p:nvPr/>
        </p:nvSpPr>
        <p:spPr>
          <a:xfrm>
            <a:off x="2749261" y="972640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s-iy+l</a:t>
            </a:r>
            <a:endParaRPr lang="zh-CN" altLang="en-US" sz="2000" dirty="0"/>
          </a:p>
        </p:txBody>
      </p:sp>
      <p:sp>
        <p:nvSpPr>
          <p:cNvPr id="121" name="文本框 120"/>
          <p:cNvSpPr txBox="1"/>
          <p:nvPr/>
        </p:nvSpPr>
        <p:spPr>
          <a:xfrm>
            <a:off x="4901135" y="923854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f-iy+l</a:t>
            </a:r>
            <a:endParaRPr lang="zh-CN" altLang="en-US" sz="2000" dirty="0"/>
          </a:p>
        </p:txBody>
      </p:sp>
      <p:sp>
        <p:nvSpPr>
          <p:cNvPr id="122" name="文本框 121"/>
          <p:cNvSpPr txBox="1"/>
          <p:nvPr/>
        </p:nvSpPr>
        <p:spPr>
          <a:xfrm>
            <a:off x="6894018" y="921950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t-iy+n</a:t>
            </a:r>
            <a:endParaRPr lang="zh-CN" altLang="en-US" sz="2000" dirty="0"/>
          </a:p>
        </p:txBody>
      </p:sp>
      <p:sp>
        <p:nvSpPr>
          <p:cNvPr id="123" name="文本框 122"/>
          <p:cNvSpPr txBox="1"/>
          <p:nvPr/>
        </p:nvSpPr>
        <p:spPr>
          <a:xfrm>
            <a:off x="8944156" y="937787"/>
            <a:ext cx="108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t-iy+m</a:t>
            </a:r>
            <a:endParaRPr lang="zh-CN" altLang="en-US" sz="2000" dirty="0"/>
          </a:p>
        </p:txBody>
      </p:sp>
      <p:sp>
        <p:nvSpPr>
          <p:cNvPr id="124" name="矩形 123"/>
          <p:cNvSpPr/>
          <p:nvPr/>
        </p:nvSpPr>
        <p:spPr>
          <a:xfrm>
            <a:off x="4097104" y="3133298"/>
            <a:ext cx="4838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State-clustered </a:t>
            </a:r>
            <a:r>
              <a:rPr lang="en-US" altLang="zh-CN" sz="2400" dirty="0" err="1"/>
              <a:t>triphones</a:t>
            </a:r>
            <a:r>
              <a:rPr lang="en-US" altLang="zh-CN" sz="2400" dirty="0"/>
              <a:t> (Gaussians)</a:t>
            </a:r>
            <a:endParaRPr lang="zh-CN" altLang="en-US" sz="2400" dirty="0"/>
          </a:p>
        </p:txBody>
      </p:sp>
      <p:sp>
        <p:nvSpPr>
          <p:cNvPr id="125" name="灯片编号占位符 1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48</a:t>
            </a:fld>
            <a:endParaRPr lang="en-US" altLang="zh-TW"/>
          </a:p>
        </p:txBody>
      </p:sp>
      <p:grpSp>
        <p:nvGrpSpPr>
          <p:cNvPr id="252" name="组合 251">
            <a:extLst>
              <a:ext uri="{FF2B5EF4-FFF2-40B4-BE49-F238E27FC236}">
                <a16:creationId xmlns:a16="http://schemas.microsoft.com/office/drawing/2014/main" id="{A98EEF49-DDE7-4F14-995B-8EC2BE7238F8}"/>
              </a:ext>
            </a:extLst>
          </p:cNvPr>
          <p:cNvGrpSpPr/>
          <p:nvPr/>
        </p:nvGrpSpPr>
        <p:grpSpPr>
          <a:xfrm>
            <a:off x="2832101" y="5341181"/>
            <a:ext cx="739775" cy="554037"/>
            <a:chOff x="2832101" y="5321301"/>
            <a:chExt cx="739775" cy="554037"/>
          </a:xfrm>
        </p:grpSpPr>
        <p:grpSp>
          <p:nvGrpSpPr>
            <p:cNvPr id="189" name="组合 188">
              <a:extLst>
                <a:ext uri="{FF2B5EF4-FFF2-40B4-BE49-F238E27FC236}">
                  <a16:creationId xmlns:a16="http://schemas.microsoft.com/office/drawing/2014/main" id="{41D82D75-5D96-4279-95CA-BCAA93883C44}"/>
                </a:ext>
              </a:extLst>
            </p:cNvPr>
            <p:cNvGrpSpPr/>
            <p:nvPr/>
          </p:nvGrpSpPr>
          <p:grpSpPr>
            <a:xfrm>
              <a:off x="2832101" y="5321301"/>
              <a:ext cx="739775" cy="554037"/>
              <a:chOff x="2832101" y="5321301"/>
              <a:chExt cx="739775" cy="554037"/>
            </a:xfrm>
          </p:grpSpPr>
          <p:sp>
            <p:nvSpPr>
              <p:cNvPr id="5" name="AutoShape 3">
                <a:extLst>
                  <a:ext uri="{FF2B5EF4-FFF2-40B4-BE49-F238E27FC236}">
                    <a16:creationId xmlns:a16="http://schemas.microsoft.com/office/drawing/2014/main" id="{43469B61-89D1-40FF-9001-0E7DB313468A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919413" y="5348288"/>
                <a:ext cx="596900" cy="471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452CA19-1DE1-4E7E-B2B8-F6C5E5F8F6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101" y="5321301"/>
                <a:ext cx="739775" cy="5540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6">
                <a:extLst>
                  <a:ext uri="{FF2B5EF4-FFF2-40B4-BE49-F238E27FC236}">
                    <a16:creationId xmlns:a16="http://schemas.microsoft.com/office/drawing/2014/main" id="{23199EB5-9B56-4BBC-B0FD-6AE3BD41EC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101" y="5321301"/>
                <a:ext cx="739775" cy="5540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Line 8">
                <a:extLst>
                  <a:ext uri="{FF2B5EF4-FFF2-40B4-BE49-F238E27FC236}">
                    <a16:creationId xmlns:a16="http://schemas.microsoft.com/office/drawing/2014/main" id="{A04BB2B0-B0E7-4DA1-99A5-83D8A3A5A6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815013"/>
                <a:ext cx="573088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Line 9">
                <a:extLst>
                  <a:ext uri="{FF2B5EF4-FFF2-40B4-BE49-F238E27FC236}">
                    <a16:creationId xmlns:a16="http://schemas.microsoft.com/office/drawing/2014/main" id="{658D0F45-5F5E-44A3-9012-FAE775F749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362575"/>
                <a:ext cx="573088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Line 10">
                <a:extLst>
                  <a:ext uri="{FF2B5EF4-FFF2-40B4-BE49-F238E27FC236}">
                    <a16:creationId xmlns:a16="http://schemas.microsoft.com/office/drawing/2014/main" id="{F9C7E9FC-AAA7-42C2-A7A6-A825C150A8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28938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Line 11">
                <a:extLst>
                  <a:ext uri="{FF2B5EF4-FFF2-40B4-BE49-F238E27FC236}">
                    <a16:creationId xmlns:a16="http://schemas.microsoft.com/office/drawing/2014/main" id="{D0B77730-7E25-4560-A8B3-75D6977171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00376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Line 12">
                <a:extLst>
                  <a:ext uri="{FF2B5EF4-FFF2-40B4-BE49-F238E27FC236}">
                    <a16:creationId xmlns:a16="http://schemas.microsoft.com/office/drawing/2014/main" id="{4229EF6B-358F-47DC-A629-10CD0D19EC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71813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Line 13">
                <a:extLst>
                  <a:ext uri="{FF2B5EF4-FFF2-40B4-BE49-F238E27FC236}">
                    <a16:creationId xmlns:a16="http://schemas.microsoft.com/office/drawing/2014/main" id="{5831C807-944C-4ED9-AFF8-D96DC4E8E4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43251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Line 14">
                <a:extLst>
                  <a:ext uri="{FF2B5EF4-FFF2-40B4-BE49-F238E27FC236}">
                    <a16:creationId xmlns:a16="http://schemas.microsoft.com/office/drawing/2014/main" id="{DE6F9B50-D78C-44EA-A70D-9F7953BD53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14688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Line 15">
                <a:extLst>
                  <a:ext uri="{FF2B5EF4-FFF2-40B4-BE49-F238E27FC236}">
                    <a16:creationId xmlns:a16="http://schemas.microsoft.com/office/drawing/2014/main" id="{C2BBCBC5-BC1C-4B9B-9B65-2D25735B5B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86126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Line 16">
                <a:extLst>
                  <a:ext uri="{FF2B5EF4-FFF2-40B4-BE49-F238E27FC236}">
                    <a16:creationId xmlns:a16="http://schemas.microsoft.com/office/drawing/2014/main" id="{D4D90F24-E0DD-45EB-AA01-F957E453A4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59151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Line 17">
                <a:extLst>
                  <a:ext uri="{FF2B5EF4-FFF2-40B4-BE49-F238E27FC236}">
                    <a16:creationId xmlns:a16="http://schemas.microsoft.com/office/drawing/2014/main" id="{56FB3FAF-B93B-4468-9A0F-F218713F32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30588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Line 18">
                <a:extLst>
                  <a:ext uri="{FF2B5EF4-FFF2-40B4-BE49-F238E27FC236}">
                    <a16:creationId xmlns:a16="http://schemas.microsoft.com/office/drawing/2014/main" id="{CFEF4081-18A1-4865-B030-E5CB60F669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02026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Line 19">
                <a:extLst>
                  <a:ext uri="{FF2B5EF4-FFF2-40B4-BE49-F238E27FC236}">
                    <a16:creationId xmlns:a16="http://schemas.microsoft.com/office/drawing/2014/main" id="{21CAF3C3-56D5-4006-B4E6-5383A1C155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Line 20">
                <a:extLst>
                  <a:ext uri="{FF2B5EF4-FFF2-40B4-BE49-F238E27FC236}">
                    <a16:creationId xmlns:a16="http://schemas.microsoft.com/office/drawing/2014/main" id="{0637B6FE-B4E2-49DC-B8C5-D433098493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0376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Line 21">
                <a:extLst>
                  <a:ext uri="{FF2B5EF4-FFF2-40B4-BE49-F238E27FC236}">
                    <a16:creationId xmlns:a16="http://schemas.microsoft.com/office/drawing/2014/main" id="{179BB5AE-D778-4647-8CCD-8B3E22F55E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1813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Line 22">
                <a:extLst>
                  <a:ext uri="{FF2B5EF4-FFF2-40B4-BE49-F238E27FC236}">
                    <a16:creationId xmlns:a16="http://schemas.microsoft.com/office/drawing/2014/main" id="{FF0E9398-9095-40EF-BCD3-7F21A6FC51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43251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Line 23">
                <a:extLst>
                  <a:ext uri="{FF2B5EF4-FFF2-40B4-BE49-F238E27FC236}">
                    <a16:creationId xmlns:a16="http://schemas.microsoft.com/office/drawing/2014/main" id="{C5555B1E-FFB0-4972-AAC8-2AD88C435A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4688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Line 24">
                <a:extLst>
                  <a:ext uri="{FF2B5EF4-FFF2-40B4-BE49-F238E27FC236}">
                    <a16:creationId xmlns:a16="http://schemas.microsoft.com/office/drawing/2014/main" id="{A7091E2F-9A15-4C19-958B-68349489FD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6126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Line 25">
                <a:extLst>
                  <a:ext uri="{FF2B5EF4-FFF2-40B4-BE49-F238E27FC236}">
                    <a16:creationId xmlns:a16="http://schemas.microsoft.com/office/drawing/2014/main" id="{7628EF0A-1CF8-4DA6-A082-29D41A12C8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9151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Line 26">
                <a:extLst>
                  <a:ext uri="{FF2B5EF4-FFF2-40B4-BE49-F238E27FC236}">
                    <a16:creationId xmlns:a16="http://schemas.microsoft.com/office/drawing/2014/main" id="{0ED2B0F4-BF5D-4640-AC28-D24BDAC0B8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0588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Line 27">
                <a:extLst>
                  <a:ext uri="{FF2B5EF4-FFF2-40B4-BE49-F238E27FC236}">
                    <a16:creationId xmlns:a16="http://schemas.microsoft.com/office/drawing/2014/main" id="{C1882782-5D06-429F-A0B0-46625A089C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2026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28">
                <a:extLst>
                  <a:ext uri="{FF2B5EF4-FFF2-40B4-BE49-F238E27FC236}">
                    <a16:creationId xmlns:a16="http://schemas.microsoft.com/office/drawing/2014/main" id="{19DB5CFA-AA42-4D81-8BA0-2BDDB9F4B7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1001" y="5821362"/>
                <a:ext cx="33338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-4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9" name="Rectangle 29">
                <a:extLst>
                  <a:ext uri="{FF2B5EF4-FFF2-40B4-BE49-F238E27FC236}">
                    <a16:creationId xmlns:a16="http://schemas.microsoft.com/office/drawing/2014/main" id="{DA11C4BC-759F-428C-BEB1-093FFF2815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2438" y="5821362"/>
                <a:ext cx="33338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-3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0" name="Rectangle 30">
                <a:extLst>
                  <a:ext uri="{FF2B5EF4-FFF2-40B4-BE49-F238E27FC236}">
                    <a16:creationId xmlns:a16="http://schemas.microsoft.com/office/drawing/2014/main" id="{43A41959-4117-4A34-9093-8079F362AE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3876" y="5821362"/>
                <a:ext cx="33338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-2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1" name="Rectangle 31">
                <a:extLst>
                  <a:ext uri="{FF2B5EF4-FFF2-40B4-BE49-F238E27FC236}">
                    <a16:creationId xmlns:a16="http://schemas.microsoft.com/office/drawing/2014/main" id="{DA6AB0B5-6B4F-4344-A226-22C4865DBF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5313" y="5821362"/>
                <a:ext cx="33338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-1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2" name="Rectangle 32">
                <a:extLst>
                  <a:ext uri="{FF2B5EF4-FFF2-40B4-BE49-F238E27FC236}">
                    <a16:creationId xmlns:a16="http://schemas.microsoft.com/office/drawing/2014/main" id="{9E3E7B39-4AD7-44D4-801C-1E4FC13BBB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9926" y="5821362"/>
                <a:ext cx="2540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3" name="Rectangle 33">
                <a:extLst>
                  <a:ext uri="{FF2B5EF4-FFF2-40B4-BE49-F238E27FC236}">
                    <a16:creationId xmlns:a16="http://schemas.microsoft.com/office/drawing/2014/main" id="{4F15FDFB-9C3F-49FC-BCA4-6F2F09B9E4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1363" y="5821362"/>
                <a:ext cx="2540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4" name="Rectangle 34">
                <a:extLst>
                  <a:ext uri="{FF2B5EF4-FFF2-40B4-BE49-F238E27FC236}">
                    <a16:creationId xmlns:a16="http://schemas.microsoft.com/office/drawing/2014/main" id="{AF168805-2748-48FE-B756-C7793E5914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4388" y="5821362"/>
                <a:ext cx="2540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5" name="Rectangle 35">
                <a:extLst>
                  <a:ext uri="{FF2B5EF4-FFF2-40B4-BE49-F238E27FC236}">
                    <a16:creationId xmlns:a16="http://schemas.microsoft.com/office/drawing/2014/main" id="{CBAF0F9D-77E9-411B-A6C6-14BFE3D74D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5826" y="5821362"/>
                <a:ext cx="2540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3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6" name="Rectangle 36">
                <a:extLst>
                  <a:ext uri="{FF2B5EF4-FFF2-40B4-BE49-F238E27FC236}">
                    <a16:creationId xmlns:a16="http://schemas.microsoft.com/office/drawing/2014/main" id="{C2984463-3B50-4519-A4EA-93405D7491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5676" y="5821362"/>
                <a:ext cx="2540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7" name="Line 37">
                <a:extLst>
                  <a:ext uri="{FF2B5EF4-FFF2-40B4-BE49-F238E27FC236}">
                    <a16:creationId xmlns:a16="http://schemas.microsoft.com/office/drawing/2014/main" id="{FC65BC6D-E255-434C-B995-67E70F8570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28938" y="5362575"/>
                <a:ext cx="0" cy="452437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Line 38">
                <a:extLst>
                  <a:ext uri="{FF2B5EF4-FFF2-40B4-BE49-F238E27FC236}">
                    <a16:creationId xmlns:a16="http://schemas.microsoft.com/office/drawing/2014/main" id="{78419744-6651-4228-80E8-27CB324E08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02026" y="5362575"/>
                <a:ext cx="0" cy="452437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Line 39">
                <a:extLst>
                  <a:ext uri="{FF2B5EF4-FFF2-40B4-BE49-F238E27FC236}">
                    <a16:creationId xmlns:a16="http://schemas.microsoft.com/office/drawing/2014/main" id="{FE1B0BFE-0445-4BF7-AA46-8CDD720343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815013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Line 40">
                <a:extLst>
                  <a:ext uri="{FF2B5EF4-FFF2-40B4-BE49-F238E27FC236}">
                    <a16:creationId xmlns:a16="http://schemas.microsoft.com/office/drawing/2014/main" id="{4B8DEC7D-850B-4077-B94F-16A7666388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757863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Line 41">
                <a:extLst>
                  <a:ext uri="{FF2B5EF4-FFF2-40B4-BE49-F238E27FC236}">
                    <a16:creationId xmlns:a16="http://schemas.microsoft.com/office/drawing/2014/main" id="{C7F7811F-C1E5-44C1-886E-F8D9207645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700713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Line 42">
                <a:extLst>
                  <a:ext uri="{FF2B5EF4-FFF2-40B4-BE49-F238E27FC236}">
                    <a16:creationId xmlns:a16="http://schemas.microsoft.com/office/drawing/2014/main" id="{777C66D7-5D79-4C2B-88BF-EC80336C4F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645150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Line 43">
                <a:extLst>
                  <a:ext uri="{FF2B5EF4-FFF2-40B4-BE49-F238E27FC236}">
                    <a16:creationId xmlns:a16="http://schemas.microsoft.com/office/drawing/2014/main" id="{5900E299-1F7A-4666-8B4F-5DBE8D1FEE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588000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Line 44">
                <a:extLst>
                  <a:ext uri="{FF2B5EF4-FFF2-40B4-BE49-F238E27FC236}">
                    <a16:creationId xmlns:a16="http://schemas.microsoft.com/office/drawing/2014/main" id="{3BA33293-BF26-42D4-860D-89DC25D6BF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532438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Line 45">
                <a:extLst>
                  <a:ext uri="{FF2B5EF4-FFF2-40B4-BE49-F238E27FC236}">
                    <a16:creationId xmlns:a16="http://schemas.microsoft.com/office/drawing/2014/main" id="{AAC2DF29-93E1-4C31-B3CA-9347F38C0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475288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Line 46">
                <a:extLst>
                  <a:ext uri="{FF2B5EF4-FFF2-40B4-BE49-F238E27FC236}">
                    <a16:creationId xmlns:a16="http://schemas.microsoft.com/office/drawing/2014/main" id="{37F0DFBD-B527-450E-9233-636587D73D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418138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Line 47">
                <a:extLst>
                  <a:ext uri="{FF2B5EF4-FFF2-40B4-BE49-F238E27FC236}">
                    <a16:creationId xmlns:a16="http://schemas.microsoft.com/office/drawing/2014/main" id="{F0576144-B360-4151-9AA5-821F9142D2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362575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Line 48">
                <a:extLst>
                  <a:ext uri="{FF2B5EF4-FFF2-40B4-BE49-F238E27FC236}">
                    <a16:creationId xmlns:a16="http://schemas.microsoft.com/office/drawing/2014/main" id="{24023548-906C-40DB-AB54-09880850FB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815013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Line 49">
                <a:extLst>
                  <a:ext uri="{FF2B5EF4-FFF2-40B4-BE49-F238E27FC236}">
                    <a16:creationId xmlns:a16="http://schemas.microsoft.com/office/drawing/2014/main" id="{3A10151A-FA50-4660-B7E3-145F7932E2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757863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Line 50">
                <a:extLst>
                  <a:ext uri="{FF2B5EF4-FFF2-40B4-BE49-F238E27FC236}">
                    <a16:creationId xmlns:a16="http://schemas.microsoft.com/office/drawing/2014/main" id="{6D81349E-3D11-4FFF-AAE7-209F6EED32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700713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Line 51">
                <a:extLst>
                  <a:ext uri="{FF2B5EF4-FFF2-40B4-BE49-F238E27FC236}">
                    <a16:creationId xmlns:a16="http://schemas.microsoft.com/office/drawing/2014/main" id="{0ECA13DC-E016-4680-B5B0-EE201CCDD0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645150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Line 52">
                <a:extLst>
                  <a:ext uri="{FF2B5EF4-FFF2-40B4-BE49-F238E27FC236}">
                    <a16:creationId xmlns:a16="http://schemas.microsoft.com/office/drawing/2014/main" id="{CE1B4EB3-D1C6-4A03-AC11-8A992EBB40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588000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Line 53">
                <a:extLst>
                  <a:ext uri="{FF2B5EF4-FFF2-40B4-BE49-F238E27FC236}">
                    <a16:creationId xmlns:a16="http://schemas.microsoft.com/office/drawing/2014/main" id="{0CF1A3F0-94FC-4414-A734-C6BC795647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532438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Line 54">
                <a:extLst>
                  <a:ext uri="{FF2B5EF4-FFF2-40B4-BE49-F238E27FC236}">
                    <a16:creationId xmlns:a16="http://schemas.microsoft.com/office/drawing/2014/main" id="{2FFDBCC2-9700-4094-85C7-89114785C2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475288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Line 55">
                <a:extLst>
                  <a:ext uri="{FF2B5EF4-FFF2-40B4-BE49-F238E27FC236}">
                    <a16:creationId xmlns:a16="http://schemas.microsoft.com/office/drawing/2014/main" id="{23854488-4D77-4423-805D-68E75FE44E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418138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Line 56">
                <a:extLst>
                  <a:ext uri="{FF2B5EF4-FFF2-40B4-BE49-F238E27FC236}">
                    <a16:creationId xmlns:a16="http://schemas.microsoft.com/office/drawing/2014/main" id="{A20D988C-9B40-4046-9434-DDDC1839C6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362575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Rectangle 57">
                <a:extLst>
                  <a:ext uri="{FF2B5EF4-FFF2-40B4-BE49-F238E27FC236}">
                    <a16:creationId xmlns:a16="http://schemas.microsoft.com/office/drawing/2014/main" id="{F90682E4-0B9C-4464-8D01-E65FA0BB5A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1476" y="5803900"/>
                <a:ext cx="2540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8" name="Rectangle 58">
                <a:extLst>
                  <a:ext uri="{FF2B5EF4-FFF2-40B4-BE49-F238E27FC236}">
                    <a16:creationId xmlns:a16="http://schemas.microsoft.com/office/drawing/2014/main" id="{6234DF29-59F1-455A-833F-7FEDA7E824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7663" y="5746750"/>
                <a:ext cx="58738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0.05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9" name="Rectangle 59">
                <a:extLst>
                  <a:ext uri="{FF2B5EF4-FFF2-40B4-BE49-F238E27FC236}">
                    <a16:creationId xmlns:a16="http://schemas.microsoft.com/office/drawing/2014/main" id="{9B999D87-2AFB-4A7B-A639-A15DFD5FCB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7188" y="5689600"/>
                <a:ext cx="4445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0.1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0" name="Rectangle 60">
                <a:extLst>
                  <a:ext uri="{FF2B5EF4-FFF2-40B4-BE49-F238E27FC236}">
                    <a16:creationId xmlns:a16="http://schemas.microsoft.com/office/drawing/2014/main" id="{5B1727F7-BB55-44D1-9636-E671D361D9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7663" y="5634038"/>
                <a:ext cx="58738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0.15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1" name="Rectangle 61">
                <a:extLst>
                  <a:ext uri="{FF2B5EF4-FFF2-40B4-BE49-F238E27FC236}">
                    <a16:creationId xmlns:a16="http://schemas.microsoft.com/office/drawing/2014/main" id="{C75C36DF-E572-4B87-B5F5-34AC84BAB2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7188" y="5578475"/>
                <a:ext cx="4445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0.2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2" name="Rectangle 62">
                <a:extLst>
                  <a:ext uri="{FF2B5EF4-FFF2-40B4-BE49-F238E27FC236}">
                    <a16:creationId xmlns:a16="http://schemas.microsoft.com/office/drawing/2014/main" id="{C710FC40-23AA-430F-997F-E915154CD0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7663" y="5521325"/>
                <a:ext cx="58738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0.25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3" name="Rectangle 63">
                <a:extLst>
                  <a:ext uri="{FF2B5EF4-FFF2-40B4-BE49-F238E27FC236}">
                    <a16:creationId xmlns:a16="http://schemas.microsoft.com/office/drawing/2014/main" id="{C3062A46-8808-4DD1-A52E-E1ECF75836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7188" y="5464175"/>
                <a:ext cx="4445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0.3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4" name="Rectangle 64">
                <a:extLst>
                  <a:ext uri="{FF2B5EF4-FFF2-40B4-BE49-F238E27FC236}">
                    <a16:creationId xmlns:a16="http://schemas.microsoft.com/office/drawing/2014/main" id="{EAF5F0FB-DA72-4E70-B1E9-ED078E5258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7663" y="5408613"/>
                <a:ext cx="58738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0.35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5" name="Rectangle 65">
                <a:extLst>
                  <a:ext uri="{FF2B5EF4-FFF2-40B4-BE49-F238E27FC236}">
                    <a16:creationId xmlns:a16="http://schemas.microsoft.com/office/drawing/2014/main" id="{B1072397-BA1A-4D96-B47A-2969AD5008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7188" y="5351463"/>
                <a:ext cx="4445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0.4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88" name="任意多边形: 形状 187">
              <a:extLst>
                <a:ext uri="{FF2B5EF4-FFF2-40B4-BE49-F238E27FC236}">
                  <a16:creationId xmlns:a16="http://schemas.microsoft.com/office/drawing/2014/main" id="{7DFF02EE-1436-4F89-8C3F-BF60C0A36323}"/>
                </a:ext>
              </a:extLst>
            </p:cNvPr>
            <p:cNvSpPr/>
            <p:nvPr/>
          </p:nvSpPr>
          <p:spPr>
            <a:xfrm>
              <a:off x="2929467" y="5404310"/>
              <a:ext cx="567266" cy="409115"/>
            </a:xfrm>
            <a:custGeom>
              <a:avLst/>
              <a:gdLst>
                <a:gd name="connsiteX0" fmla="*/ 0 w 567266"/>
                <a:gd name="connsiteY0" fmla="*/ 409115 h 409115"/>
                <a:gd name="connsiteX1" fmla="*/ 57150 w 567266"/>
                <a:gd name="connsiteY1" fmla="*/ 254598 h 409115"/>
                <a:gd name="connsiteX2" fmla="*/ 104775 w 567266"/>
                <a:gd name="connsiteY2" fmla="*/ 306457 h 409115"/>
                <a:gd name="connsiteX3" fmla="*/ 182033 w 567266"/>
                <a:gd name="connsiteY3" fmla="*/ 93732 h 409115"/>
                <a:gd name="connsiteX4" fmla="*/ 251883 w 567266"/>
                <a:gd name="connsiteY4" fmla="*/ 146648 h 409115"/>
                <a:gd name="connsiteX5" fmla="*/ 300566 w 567266"/>
                <a:gd name="connsiteY5" fmla="*/ 101140 h 409115"/>
                <a:gd name="connsiteX6" fmla="*/ 343958 w 567266"/>
                <a:gd name="connsiteY6" fmla="*/ 138182 h 409115"/>
                <a:gd name="connsiteX7" fmla="*/ 404283 w 567266"/>
                <a:gd name="connsiteY7" fmla="*/ 89498 h 409115"/>
                <a:gd name="connsiteX8" fmla="*/ 452966 w 567266"/>
                <a:gd name="connsiteY8" fmla="*/ 1657 h 409115"/>
                <a:gd name="connsiteX9" fmla="*/ 506941 w 567266"/>
                <a:gd name="connsiteY9" fmla="*/ 64098 h 409115"/>
                <a:gd name="connsiteX10" fmla="*/ 567266 w 567266"/>
                <a:gd name="connsiteY10" fmla="*/ 409115 h 409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7266" h="409115">
                  <a:moveTo>
                    <a:pt x="0" y="409115"/>
                  </a:moveTo>
                  <a:cubicBezTo>
                    <a:pt x="19844" y="340411"/>
                    <a:pt x="39688" y="271708"/>
                    <a:pt x="57150" y="254598"/>
                  </a:cubicBezTo>
                  <a:cubicBezTo>
                    <a:pt x="74612" y="237488"/>
                    <a:pt x="83961" y="333268"/>
                    <a:pt x="104775" y="306457"/>
                  </a:cubicBezTo>
                  <a:cubicBezTo>
                    <a:pt x="125589" y="279646"/>
                    <a:pt x="157515" y="120367"/>
                    <a:pt x="182033" y="93732"/>
                  </a:cubicBezTo>
                  <a:cubicBezTo>
                    <a:pt x="206551" y="67097"/>
                    <a:pt x="232128" y="145413"/>
                    <a:pt x="251883" y="146648"/>
                  </a:cubicBezTo>
                  <a:cubicBezTo>
                    <a:pt x="271638" y="147883"/>
                    <a:pt x="285220" y="102551"/>
                    <a:pt x="300566" y="101140"/>
                  </a:cubicBezTo>
                  <a:cubicBezTo>
                    <a:pt x="315912" y="99729"/>
                    <a:pt x="326672" y="140122"/>
                    <a:pt x="343958" y="138182"/>
                  </a:cubicBezTo>
                  <a:cubicBezTo>
                    <a:pt x="361244" y="136242"/>
                    <a:pt x="386115" y="112252"/>
                    <a:pt x="404283" y="89498"/>
                  </a:cubicBezTo>
                  <a:cubicBezTo>
                    <a:pt x="422451" y="66744"/>
                    <a:pt x="435856" y="5890"/>
                    <a:pt x="452966" y="1657"/>
                  </a:cubicBezTo>
                  <a:cubicBezTo>
                    <a:pt x="470076" y="-2576"/>
                    <a:pt x="487891" y="-3812"/>
                    <a:pt x="506941" y="64098"/>
                  </a:cubicBezTo>
                  <a:cubicBezTo>
                    <a:pt x="525991" y="132008"/>
                    <a:pt x="546628" y="270561"/>
                    <a:pt x="567266" y="40911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3" name="组合 252">
            <a:extLst>
              <a:ext uri="{FF2B5EF4-FFF2-40B4-BE49-F238E27FC236}">
                <a16:creationId xmlns:a16="http://schemas.microsoft.com/office/drawing/2014/main" id="{F44284A0-64CD-4326-88BA-E302472EA2E2}"/>
              </a:ext>
            </a:extLst>
          </p:cNvPr>
          <p:cNvGrpSpPr/>
          <p:nvPr/>
        </p:nvGrpSpPr>
        <p:grpSpPr>
          <a:xfrm>
            <a:off x="4266644" y="5334001"/>
            <a:ext cx="739775" cy="554037"/>
            <a:chOff x="2832101" y="5321301"/>
            <a:chExt cx="739775" cy="554037"/>
          </a:xfrm>
        </p:grpSpPr>
        <p:grpSp>
          <p:nvGrpSpPr>
            <p:cNvPr id="254" name="组合 253">
              <a:extLst>
                <a:ext uri="{FF2B5EF4-FFF2-40B4-BE49-F238E27FC236}">
                  <a16:creationId xmlns:a16="http://schemas.microsoft.com/office/drawing/2014/main" id="{48A2F88C-88B8-44FB-A368-37152595AECF}"/>
                </a:ext>
              </a:extLst>
            </p:cNvPr>
            <p:cNvGrpSpPr/>
            <p:nvPr/>
          </p:nvGrpSpPr>
          <p:grpSpPr>
            <a:xfrm>
              <a:off x="2832101" y="5321301"/>
              <a:ext cx="739775" cy="554037"/>
              <a:chOff x="2832101" y="5321301"/>
              <a:chExt cx="739775" cy="554037"/>
            </a:xfrm>
          </p:grpSpPr>
          <p:sp>
            <p:nvSpPr>
              <p:cNvPr id="256" name="AutoShape 3">
                <a:extLst>
                  <a:ext uri="{FF2B5EF4-FFF2-40B4-BE49-F238E27FC236}">
                    <a16:creationId xmlns:a16="http://schemas.microsoft.com/office/drawing/2014/main" id="{B5B50C3D-76D7-45CE-93AC-297213E6E000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919413" y="5348288"/>
                <a:ext cx="596900" cy="471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257" name="Rectangle 5">
                <a:extLst>
                  <a:ext uri="{FF2B5EF4-FFF2-40B4-BE49-F238E27FC236}">
                    <a16:creationId xmlns:a16="http://schemas.microsoft.com/office/drawing/2014/main" id="{9FEA3A7F-E11F-4A52-AD79-D7A4D6DE9F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101" y="5321301"/>
                <a:ext cx="739775" cy="5540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258" name="Rectangle 6">
                <a:extLst>
                  <a:ext uri="{FF2B5EF4-FFF2-40B4-BE49-F238E27FC236}">
                    <a16:creationId xmlns:a16="http://schemas.microsoft.com/office/drawing/2014/main" id="{8EF841A7-CE9D-460E-A7D6-3C16C3EAFB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101" y="5321301"/>
                <a:ext cx="739775" cy="5540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259" name="Line 8">
                <a:extLst>
                  <a:ext uri="{FF2B5EF4-FFF2-40B4-BE49-F238E27FC236}">
                    <a16:creationId xmlns:a16="http://schemas.microsoft.com/office/drawing/2014/main" id="{88CDC122-9595-432F-81E2-17FE3E0C66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815013"/>
                <a:ext cx="573088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260" name="Line 9">
                <a:extLst>
                  <a:ext uri="{FF2B5EF4-FFF2-40B4-BE49-F238E27FC236}">
                    <a16:creationId xmlns:a16="http://schemas.microsoft.com/office/drawing/2014/main" id="{A3E33E53-5C1F-4D87-A1B8-A7695E98DB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362575"/>
                <a:ext cx="573088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261" name="Line 10">
                <a:extLst>
                  <a:ext uri="{FF2B5EF4-FFF2-40B4-BE49-F238E27FC236}">
                    <a16:creationId xmlns:a16="http://schemas.microsoft.com/office/drawing/2014/main" id="{FE7EF6E6-85BB-46F7-B536-0C2F682DD3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28938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262" name="Line 11">
                <a:extLst>
                  <a:ext uri="{FF2B5EF4-FFF2-40B4-BE49-F238E27FC236}">
                    <a16:creationId xmlns:a16="http://schemas.microsoft.com/office/drawing/2014/main" id="{1D7CBC32-4982-45E3-B62B-EB21E5CCB4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00376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263" name="Line 12">
                <a:extLst>
                  <a:ext uri="{FF2B5EF4-FFF2-40B4-BE49-F238E27FC236}">
                    <a16:creationId xmlns:a16="http://schemas.microsoft.com/office/drawing/2014/main" id="{8CC8299F-60F4-4085-9D02-E87A89F324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71813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264" name="Line 13">
                <a:extLst>
                  <a:ext uri="{FF2B5EF4-FFF2-40B4-BE49-F238E27FC236}">
                    <a16:creationId xmlns:a16="http://schemas.microsoft.com/office/drawing/2014/main" id="{E5704A3D-E74C-4A14-B123-6BCB5F236C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43251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265" name="Line 14">
                <a:extLst>
                  <a:ext uri="{FF2B5EF4-FFF2-40B4-BE49-F238E27FC236}">
                    <a16:creationId xmlns:a16="http://schemas.microsoft.com/office/drawing/2014/main" id="{767979BD-C4E0-4385-B6DE-D8999E87C2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14688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266" name="Line 15">
                <a:extLst>
                  <a:ext uri="{FF2B5EF4-FFF2-40B4-BE49-F238E27FC236}">
                    <a16:creationId xmlns:a16="http://schemas.microsoft.com/office/drawing/2014/main" id="{EFC861B6-A844-475B-B139-B3EFC8DA63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86126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267" name="Line 16">
                <a:extLst>
                  <a:ext uri="{FF2B5EF4-FFF2-40B4-BE49-F238E27FC236}">
                    <a16:creationId xmlns:a16="http://schemas.microsoft.com/office/drawing/2014/main" id="{40619BF6-EF00-4BE3-B823-6E61FF1349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59151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268" name="Line 17">
                <a:extLst>
                  <a:ext uri="{FF2B5EF4-FFF2-40B4-BE49-F238E27FC236}">
                    <a16:creationId xmlns:a16="http://schemas.microsoft.com/office/drawing/2014/main" id="{28C95B9B-C3B5-48F5-9980-5C2A544EC9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30588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269" name="Line 18">
                <a:extLst>
                  <a:ext uri="{FF2B5EF4-FFF2-40B4-BE49-F238E27FC236}">
                    <a16:creationId xmlns:a16="http://schemas.microsoft.com/office/drawing/2014/main" id="{367C51BE-5A40-476E-B05E-1EB384043B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02026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270" name="Line 19">
                <a:extLst>
                  <a:ext uri="{FF2B5EF4-FFF2-40B4-BE49-F238E27FC236}">
                    <a16:creationId xmlns:a16="http://schemas.microsoft.com/office/drawing/2014/main" id="{27EA1461-ED4C-404B-9B98-D36C56DBA6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271" name="Line 20">
                <a:extLst>
                  <a:ext uri="{FF2B5EF4-FFF2-40B4-BE49-F238E27FC236}">
                    <a16:creationId xmlns:a16="http://schemas.microsoft.com/office/drawing/2014/main" id="{C8484D6C-1BF8-4BCF-8027-BDEFD9D26D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0376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272" name="Line 21">
                <a:extLst>
                  <a:ext uri="{FF2B5EF4-FFF2-40B4-BE49-F238E27FC236}">
                    <a16:creationId xmlns:a16="http://schemas.microsoft.com/office/drawing/2014/main" id="{D164510A-0631-4282-BFF8-EA0A5C2AFC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1813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273" name="Line 22">
                <a:extLst>
                  <a:ext uri="{FF2B5EF4-FFF2-40B4-BE49-F238E27FC236}">
                    <a16:creationId xmlns:a16="http://schemas.microsoft.com/office/drawing/2014/main" id="{84A269BD-A6A6-4131-8EE5-C7B7822251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43251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274" name="Line 23">
                <a:extLst>
                  <a:ext uri="{FF2B5EF4-FFF2-40B4-BE49-F238E27FC236}">
                    <a16:creationId xmlns:a16="http://schemas.microsoft.com/office/drawing/2014/main" id="{CB9413E7-BFAA-4354-B577-350BFE2532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4688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275" name="Line 24">
                <a:extLst>
                  <a:ext uri="{FF2B5EF4-FFF2-40B4-BE49-F238E27FC236}">
                    <a16:creationId xmlns:a16="http://schemas.microsoft.com/office/drawing/2014/main" id="{3E2D1705-1EF6-457F-8AAF-F55223731D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6126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276" name="Line 25">
                <a:extLst>
                  <a:ext uri="{FF2B5EF4-FFF2-40B4-BE49-F238E27FC236}">
                    <a16:creationId xmlns:a16="http://schemas.microsoft.com/office/drawing/2014/main" id="{37BBFB2B-E934-4F11-90A0-5C63BBBA14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9151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277" name="Line 26">
                <a:extLst>
                  <a:ext uri="{FF2B5EF4-FFF2-40B4-BE49-F238E27FC236}">
                    <a16:creationId xmlns:a16="http://schemas.microsoft.com/office/drawing/2014/main" id="{DFF51ED8-A0B9-4D6A-8183-F5F70F7855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0588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278" name="Line 27">
                <a:extLst>
                  <a:ext uri="{FF2B5EF4-FFF2-40B4-BE49-F238E27FC236}">
                    <a16:creationId xmlns:a16="http://schemas.microsoft.com/office/drawing/2014/main" id="{848667A6-B711-4311-8BCC-0A0E0E7AFD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2026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279" name="Rectangle 28">
                <a:extLst>
                  <a:ext uri="{FF2B5EF4-FFF2-40B4-BE49-F238E27FC236}">
                    <a16:creationId xmlns:a16="http://schemas.microsoft.com/office/drawing/2014/main" id="{6D443CE3-27FC-4116-AA43-83D68FBE2E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1001" y="5821362"/>
                <a:ext cx="11222" cy="15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1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-4</a:t>
                </a:r>
                <a:endParaRPr kumimoji="0" lang="zh-CN" altLang="zh-CN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0" name="Rectangle 29">
                <a:extLst>
                  <a:ext uri="{FF2B5EF4-FFF2-40B4-BE49-F238E27FC236}">
                    <a16:creationId xmlns:a16="http://schemas.microsoft.com/office/drawing/2014/main" id="{8258021F-1724-43D5-8933-C67D9A52B6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2438" y="5821362"/>
                <a:ext cx="11222" cy="15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1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-3</a:t>
                </a:r>
                <a:endParaRPr kumimoji="0" lang="zh-CN" altLang="zh-CN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1" name="Rectangle 30">
                <a:extLst>
                  <a:ext uri="{FF2B5EF4-FFF2-40B4-BE49-F238E27FC236}">
                    <a16:creationId xmlns:a16="http://schemas.microsoft.com/office/drawing/2014/main" id="{69F2C79F-995F-4BD7-B0F6-89CA816F50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3876" y="5821362"/>
                <a:ext cx="11222" cy="15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1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-2</a:t>
                </a:r>
                <a:endParaRPr kumimoji="0" lang="zh-CN" altLang="zh-CN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2" name="Rectangle 31">
                <a:extLst>
                  <a:ext uri="{FF2B5EF4-FFF2-40B4-BE49-F238E27FC236}">
                    <a16:creationId xmlns:a16="http://schemas.microsoft.com/office/drawing/2014/main" id="{B1BAC3DD-4446-40F6-ABEB-B3A33FD6BE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5313" y="5821362"/>
                <a:ext cx="11222" cy="15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1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-1</a:t>
                </a:r>
                <a:endParaRPr kumimoji="0" lang="zh-CN" altLang="zh-CN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3" name="Rectangle 32">
                <a:extLst>
                  <a:ext uri="{FF2B5EF4-FFF2-40B4-BE49-F238E27FC236}">
                    <a16:creationId xmlns:a16="http://schemas.microsoft.com/office/drawing/2014/main" id="{B8B6DF14-FD92-4C7A-AE90-75E11813D4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9926" y="5821362"/>
                <a:ext cx="6412" cy="15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1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zh-CN" altLang="zh-CN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4" name="Rectangle 33">
                <a:extLst>
                  <a:ext uri="{FF2B5EF4-FFF2-40B4-BE49-F238E27FC236}">
                    <a16:creationId xmlns:a16="http://schemas.microsoft.com/office/drawing/2014/main" id="{6ED0BB46-941C-4CD1-A173-45E2585F78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1363" y="5821362"/>
                <a:ext cx="6412" cy="15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1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zh-CN" altLang="zh-CN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5" name="Rectangle 34">
                <a:extLst>
                  <a:ext uri="{FF2B5EF4-FFF2-40B4-BE49-F238E27FC236}">
                    <a16:creationId xmlns:a16="http://schemas.microsoft.com/office/drawing/2014/main" id="{41DDFD53-4B6A-4ECB-8F6C-498599B56B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4388" y="5821362"/>
                <a:ext cx="6412" cy="15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1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endParaRPr kumimoji="0" lang="zh-CN" altLang="zh-CN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6" name="Rectangle 35">
                <a:extLst>
                  <a:ext uri="{FF2B5EF4-FFF2-40B4-BE49-F238E27FC236}">
                    <a16:creationId xmlns:a16="http://schemas.microsoft.com/office/drawing/2014/main" id="{CA5E8BFF-E2C1-4356-BB12-94F72101C4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5826" y="5821362"/>
                <a:ext cx="6412" cy="15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1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3</a:t>
                </a:r>
                <a:endParaRPr kumimoji="0" lang="zh-CN" altLang="zh-CN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7" name="Rectangle 36">
                <a:extLst>
                  <a:ext uri="{FF2B5EF4-FFF2-40B4-BE49-F238E27FC236}">
                    <a16:creationId xmlns:a16="http://schemas.microsoft.com/office/drawing/2014/main" id="{20257CD3-2753-4BE2-9460-0EDBBB3279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5676" y="5821362"/>
                <a:ext cx="6412" cy="15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1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zh-CN" altLang="zh-CN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8" name="Line 37">
                <a:extLst>
                  <a:ext uri="{FF2B5EF4-FFF2-40B4-BE49-F238E27FC236}">
                    <a16:creationId xmlns:a16="http://schemas.microsoft.com/office/drawing/2014/main" id="{24941080-00E5-4A0D-8E60-FAAF465788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28938" y="5362575"/>
                <a:ext cx="0" cy="452437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289" name="Line 38">
                <a:extLst>
                  <a:ext uri="{FF2B5EF4-FFF2-40B4-BE49-F238E27FC236}">
                    <a16:creationId xmlns:a16="http://schemas.microsoft.com/office/drawing/2014/main" id="{CAD124A0-176C-4288-896B-378DE83B2C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02026" y="5362575"/>
                <a:ext cx="0" cy="452437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290" name="Line 39">
                <a:extLst>
                  <a:ext uri="{FF2B5EF4-FFF2-40B4-BE49-F238E27FC236}">
                    <a16:creationId xmlns:a16="http://schemas.microsoft.com/office/drawing/2014/main" id="{4388F02A-299D-4679-9DA6-14AC813B3F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815013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291" name="Line 40">
                <a:extLst>
                  <a:ext uri="{FF2B5EF4-FFF2-40B4-BE49-F238E27FC236}">
                    <a16:creationId xmlns:a16="http://schemas.microsoft.com/office/drawing/2014/main" id="{A5E9CAC4-2195-48EC-AF5B-49A0A91B73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757863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292" name="Line 41">
                <a:extLst>
                  <a:ext uri="{FF2B5EF4-FFF2-40B4-BE49-F238E27FC236}">
                    <a16:creationId xmlns:a16="http://schemas.microsoft.com/office/drawing/2014/main" id="{C6740B1E-A82D-4E7A-9EC6-0DFE33A719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700713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293" name="Line 42">
                <a:extLst>
                  <a:ext uri="{FF2B5EF4-FFF2-40B4-BE49-F238E27FC236}">
                    <a16:creationId xmlns:a16="http://schemas.microsoft.com/office/drawing/2014/main" id="{8478BDA6-7876-44E1-B556-10944EC692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645150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294" name="Line 43">
                <a:extLst>
                  <a:ext uri="{FF2B5EF4-FFF2-40B4-BE49-F238E27FC236}">
                    <a16:creationId xmlns:a16="http://schemas.microsoft.com/office/drawing/2014/main" id="{185DC65A-94D7-4371-9533-1E2FCDBE03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588000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295" name="Line 44">
                <a:extLst>
                  <a:ext uri="{FF2B5EF4-FFF2-40B4-BE49-F238E27FC236}">
                    <a16:creationId xmlns:a16="http://schemas.microsoft.com/office/drawing/2014/main" id="{4F303460-64C4-4D5A-993D-35801DDD8F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532438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296" name="Line 45">
                <a:extLst>
                  <a:ext uri="{FF2B5EF4-FFF2-40B4-BE49-F238E27FC236}">
                    <a16:creationId xmlns:a16="http://schemas.microsoft.com/office/drawing/2014/main" id="{0E1A7169-28F4-402B-8788-E90FA25A8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475288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297" name="Line 46">
                <a:extLst>
                  <a:ext uri="{FF2B5EF4-FFF2-40B4-BE49-F238E27FC236}">
                    <a16:creationId xmlns:a16="http://schemas.microsoft.com/office/drawing/2014/main" id="{EFFBF12B-1EEB-459D-8754-E395DA526D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418138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298" name="Line 47">
                <a:extLst>
                  <a:ext uri="{FF2B5EF4-FFF2-40B4-BE49-F238E27FC236}">
                    <a16:creationId xmlns:a16="http://schemas.microsoft.com/office/drawing/2014/main" id="{80590555-B898-479E-9BBB-1B223CF706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362575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299" name="Line 48">
                <a:extLst>
                  <a:ext uri="{FF2B5EF4-FFF2-40B4-BE49-F238E27FC236}">
                    <a16:creationId xmlns:a16="http://schemas.microsoft.com/office/drawing/2014/main" id="{30CDC532-0303-4CD2-B3E8-3C8B326E13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815013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300" name="Line 49">
                <a:extLst>
                  <a:ext uri="{FF2B5EF4-FFF2-40B4-BE49-F238E27FC236}">
                    <a16:creationId xmlns:a16="http://schemas.microsoft.com/office/drawing/2014/main" id="{55B91480-67B7-4AB5-B9DF-2BB1B211C3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757863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301" name="Line 50">
                <a:extLst>
                  <a:ext uri="{FF2B5EF4-FFF2-40B4-BE49-F238E27FC236}">
                    <a16:creationId xmlns:a16="http://schemas.microsoft.com/office/drawing/2014/main" id="{CF3F36FA-1ED9-4E57-96CF-0B96D03C34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700713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302" name="Line 51">
                <a:extLst>
                  <a:ext uri="{FF2B5EF4-FFF2-40B4-BE49-F238E27FC236}">
                    <a16:creationId xmlns:a16="http://schemas.microsoft.com/office/drawing/2014/main" id="{2353A637-854C-4288-9C25-1FD2638ABB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645150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303" name="Line 52">
                <a:extLst>
                  <a:ext uri="{FF2B5EF4-FFF2-40B4-BE49-F238E27FC236}">
                    <a16:creationId xmlns:a16="http://schemas.microsoft.com/office/drawing/2014/main" id="{68901018-6885-4854-90F0-76FA0FD07F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588000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304" name="Line 53">
                <a:extLst>
                  <a:ext uri="{FF2B5EF4-FFF2-40B4-BE49-F238E27FC236}">
                    <a16:creationId xmlns:a16="http://schemas.microsoft.com/office/drawing/2014/main" id="{8CCC76D7-9D79-4665-A93E-E63AAA1F34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532438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305" name="Line 54">
                <a:extLst>
                  <a:ext uri="{FF2B5EF4-FFF2-40B4-BE49-F238E27FC236}">
                    <a16:creationId xmlns:a16="http://schemas.microsoft.com/office/drawing/2014/main" id="{629F84D4-7417-40D6-BB71-716CA24D74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475288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306" name="Line 55">
                <a:extLst>
                  <a:ext uri="{FF2B5EF4-FFF2-40B4-BE49-F238E27FC236}">
                    <a16:creationId xmlns:a16="http://schemas.microsoft.com/office/drawing/2014/main" id="{C3C1867B-AB1A-4D81-BB36-3999550E10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418138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307" name="Line 56">
                <a:extLst>
                  <a:ext uri="{FF2B5EF4-FFF2-40B4-BE49-F238E27FC236}">
                    <a16:creationId xmlns:a16="http://schemas.microsoft.com/office/drawing/2014/main" id="{FF979FD0-8834-45B7-9C3A-7B0386A6D6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362575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/>
              </a:p>
            </p:txBody>
          </p:sp>
          <p:sp>
            <p:nvSpPr>
              <p:cNvPr id="308" name="Rectangle 57">
                <a:extLst>
                  <a:ext uri="{FF2B5EF4-FFF2-40B4-BE49-F238E27FC236}">
                    <a16:creationId xmlns:a16="http://schemas.microsoft.com/office/drawing/2014/main" id="{335A824C-EE03-4CAB-8627-E3BDB5B482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1476" y="5803900"/>
                <a:ext cx="6412" cy="15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1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zh-CN" altLang="zh-CN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9" name="Rectangle 58">
                <a:extLst>
                  <a:ext uri="{FF2B5EF4-FFF2-40B4-BE49-F238E27FC236}">
                    <a16:creationId xmlns:a16="http://schemas.microsoft.com/office/drawing/2014/main" id="{64331F14-4FF0-4666-A27B-62C215DB33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7663" y="5746750"/>
                <a:ext cx="22442" cy="15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1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0.05</a:t>
                </a:r>
                <a:endParaRPr kumimoji="0" lang="zh-CN" altLang="zh-CN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0" name="Rectangle 59">
                <a:extLst>
                  <a:ext uri="{FF2B5EF4-FFF2-40B4-BE49-F238E27FC236}">
                    <a16:creationId xmlns:a16="http://schemas.microsoft.com/office/drawing/2014/main" id="{844768C2-EFD1-47FE-A15B-88743DF5F6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7188" y="5689600"/>
                <a:ext cx="16030" cy="15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1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0.1</a:t>
                </a:r>
                <a:endParaRPr kumimoji="0" lang="zh-CN" altLang="zh-CN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1" name="Rectangle 60">
                <a:extLst>
                  <a:ext uri="{FF2B5EF4-FFF2-40B4-BE49-F238E27FC236}">
                    <a16:creationId xmlns:a16="http://schemas.microsoft.com/office/drawing/2014/main" id="{8B1CA439-A39D-415E-93A1-B3AD6F89B0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7663" y="5634038"/>
                <a:ext cx="22442" cy="15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1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0.15</a:t>
                </a:r>
                <a:endParaRPr kumimoji="0" lang="zh-CN" altLang="zh-CN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2" name="Rectangle 61">
                <a:extLst>
                  <a:ext uri="{FF2B5EF4-FFF2-40B4-BE49-F238E27FC236}">
                    <a16:creationId xmlns:a16="http://schemas.microsoft.com/office/drawing/2014/main" id="{F50FD384-F7EC-4B41-8E43-071C638808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7188" y="5578475"/>
                <a:ext cx="16030" cy="15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1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0.2</a:t>
                </a:r>
                <a:endParaRPr kumimoji="0" lang="zh-CN" altLang="zh-CN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3" name="Rectangle 62">
                <a:extLst>
                  <a:ext uri="{FF2B5EF4-FFF2-40B4-BE49-F238E27FC236}">
                    <a16:creationId xmlns:a16="http://schemas.microsoft.com/office/drawing/2014/main" id="{05FF71E2-07D4-4251-8DF2-2B19D5BC05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7663" y="5521325"/>
                <a:ext cx="22442" cy="15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1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0.25</a:t>
                </a:r>
                <a:endParaRPr kumimoji="0" lang="zh-CN" altLang="zh-CN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4" name="Rectangle 63">
                <a:extLst>
                  <a:ext uri="{FF2B5EF4-FFF2-40B4-BE49-F238E27FC236}">
                    <a16:creationId xmlns:a16="http://schemas.microsoft.com/office/drawing/2014/main" id="{DB7E0339-89C6-4AD6-B474-03C28164D0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7188" y="5464175"/>
                <a:ext cx="16030" cy="15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1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0.3</a:t>
                </a:r>
                <a:endParaRPr kumimoji="0" lang="zh-CN" altLang="zh-CN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5" name="Rectangle 64">
                <a:extLst>
                  <a:ext uri="{FF2B5EF4-FFF2-40B4-BE49-F238E27FC236}">
                    <a16:creationId xmlns:a16="http://schemas.microsoft.com/office/drawing/2014/main" id="{D99A3EA4-20EC-4CE6-8F8D-A38843479B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7663" y="5408613"/>
                <a:ext cx="22442" cy="15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1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0.35</a:t>
                </a:r>
                <a:endParaRPr kumimoji="0" lang="zh-CN" altLang="zh-CN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6" name="Rectangle 65">
                <a:extLst>
                  <a:ext uri="{FF2B5EF4-FFF2-40B4-BE49-F238E27FC236}">
                    <a16:creationId xmlns:a16="http://schemas.microsoft.com/office/drawing/2014/main" id="{13362BA4-A1BF-4B09-9306-FB0BF743A9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7188" y="5351463"/>
                <a:ext cx="16030" cy="15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1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0.4</a:t>
                </a:r>
                <a:endParaRPr kumimoji="0" lang="zh-CN" altLang="zh-CN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55" name="任意多边形: 形状 254">
              <a:extLst>
                <a:ext uri="{FF2B5EF4-FFF2-40B4-BE49-F238E27FC236}">
                  <a16:creationId xmlns:a16="http://schemas.microsoft.com/office/drawing/2014/main" id="{87CE62D8-9424-4BD4-B386-7D81AB75EF94}"/>
                </a:ext>
              </a:extLst>
            </p:cNvPr>
            <p:cNvSpPr/>
            <p:nvPr/>
          </p:nvSpPr>
          <p:spPr>
            <a:xfrm>
              <a:off x="2929467" y="5404310"/>
              <a:ext cx="567266" cy="409115"/>
            </a:xfrm>
            <a:custGeom>
              <a:avLst/>
              <a:gdLst>
                <a:gd name="connsiteX0" fmla="*/ 0 w 567266"/>
                <a:gd name="connsiteY0" fmla="*/ 409115 h 409115"/>
                <a:gd name="connsiteX1" fmla="*/ 57150 w 567266"/>
                <a:gd name="connsiteY1" fmla="*/ 254598 h 409115"/>
                <a:gd name="connsiteX2" fmla="*/ 104775 w 567266"/>
                <a:gd name="connsiteY2" fmla="*/ 306457 h 409115"/>
                <a:gd name="connsiteX3" fmla="*/ 182033 w 567266"/>
                <a:gd name="connsiteY3" fmla="*/ 93732 h 409115"/>
                <a:gd name="connsiteX4" fmla="*/ 251883 w 567266"/>
                <a:gd name="connsiteY4" fmla="*/ 146648 h 409115"/>
                <a:gd name="connsiteX5" fmla="*/ 300566 w 567266"/>
                <a:gd name="connsiteY5" fmla="*/ 101140 h 409115"/>
                <a:gd name="connsiteX6" fmla="*/ 343958 w 567266"/>
                <a:gd name="connsiteY6" fmla="*/ 138182 h 409115"/>
                <a:gd name="connsiteX7" fmla="*/ 404283 w 567266"/>
                <a:gd name="connsiteY7" fmla="*/ 89498 h 409115"/>
                <a:gd name="connsiteX8" fmla="*/ 452966 w 567266"/>
                <a:gd name="connsiteY8" fmla="*/ 1657 h 409115"/>
                <a:gd name="connsiteX9" fmla="*/ 506941 w 567266"/>
                <a:gd name="connsiteY9" fmla="*/ 64098 h 409115"/>
                <a:gd name="connsiteX10" fmla="*/ 567266 w 567266"/>
                <a:gd name="connsiteY10" fmla="*/ 409115 h 409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7266" h="409115">
                  <a:moveTo>
                    <a:pt x="0" y="409115"/>
                  </a:moveTo>
                  <a:cubicBezTo>
                    <a:pt x="19844" y="340411"/>
                    <a:pt x="39688" y="271708"/>
                    <a:pt x="57150" y="254598"/>
                  </a:cubicBezTo>
                  <a:cubicBezTo>
                    <a:pt x="74612" y="237488"/>
                    <a:pt x="83961" y="333268"/>
                    <a:pt x="104775" y="306457"/>
                  </a:cubicBezTo>
                  <a:cubicBezTo>
                    <a:pt x="125589" y="279646"/>
                    <a:pt x="157515" y="120367"/>
                    <a:pt x="182033" y="93732"/>
                  </a:cubicBezTo>
                  <a:cubicBezTo>
                    <a:pt x="206551" y="67097"/>
                    <a:pt x="232128" y="145413"/>
                    <a:pt x="251883" y="146648"/>
                  </a:cubicBezTo>
                  <a:cubicBezTo>
                    <a:pt x="271638" y="147883"/>
                    <a:pt x="285220" y="102551"/>
                    <a:pt x="300566" y="101140"/>
                  </a:cubicBezTo>
                  <a:cubicBezTo>
                    <a:pt x="315912" y="99729"/>
                    <a:pt x="326672" y="140122"/>
                    <a:pt x="343958" y="138182"/>
                  </a:cubicBezTo>
                  <a:cubicBezTo>
                    <a:pt x="361244" y="136242"/>
                    <a:pt x="386115" y="112252"/>
                    <a:pt x="404283" y="89498"/>
                  </a:cubicBezTo>
                  <a:cubicBezTo>
                    <a:pt x="422451" y="66744"/>
                    <a:pt x="435856" y="5890"/>
                    <a:pt x="452966" y="1657"/>
                  </a:cubicBezTo>
                  <a:cubicBezTo>
                    <a:pt x="470076" y="-2576"/>
                    <a:pt x="487891" y="-3812"/>
                    <a:pt x="506941" y="64098"/>
                  </a:cubicBezTo>
                  <a:cubicBezTo>
                    <a:pt x="525991" y="132008"/>
                    <a:pt x="546628" y="270561"/>
                    <a:pt x="567266" y="40911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</p:grpSp>
      <p:grpSp>
        <p:nvGrpSpPr>
          <p:cNvPr id="317" name="组合 316">
            <a:extLst>
              <a:ext uri="{FF2B5EF4-FFF2-40B4-BE49-F238E27FC236}">
                <a16:creationId xmlns:a16="http://schemas.microsoft.com/office/drawing/2014/main" id="{724339B6-10D4-4982-B289-4C803B91BA54}"/>
              </a:ext>
            </a:extLst>
          </p:cNvPr>
          <p:cNvGrpSpPr/>
          <p:nvPr/>
        </p:nvGrpSpPr>
        <p:grpSpPr>
          <a:xfrm>
            <a:off x="5483113" y="5351463"/>
            <a:ext cx="739775" cy="554037"/>
            <a:chOff x="2832101" y="5321301"/>
            <a:chExt cx="739775" cy="554037"/>
          </a:xfrm>
        </p:grpSpPr>
        <p:grpSp>
          <p:nvGrpSpPr>
            <p:cNvPr id="318" name="组合 317">
              <a:extLst>
                <a:ext uri="{FF2B5EF4-FFF2-40B4-BE49-F238E27FC236}">
                  <a16:creationId xmlns:a16="http://schemas.microsoft.com/office/drawing/2014/main" id="{E62DA26E-A7FC-49DC-8086-A3B21E3B0D60}"/>
                </a:ext>
              </a:extLst>
            </p:cNvPr>
            <p:cNvGrpSpPr/>
            <p:nvPr/>
          </p:nvGrpSpPr>
          <p:grpSpPr>
            <a:xfrm>
              <a:off x="2832101" y="5321301"/>
              <a:ext cx="739775" cy="554037"/>
              <a:chOff x="2832101" y="5321301"/>
              <a:chExt cx="739775" cy="554037"/>
            </a:xfrm>
          </p:grpSpPr>
          <p:sp>
            <p:nvSpPr>
              <p:cNvPr id="320" name="AutoShape 3">
                <a:extLst>
                  <a:ext uri="{FF2B5EF4-FFF2-40B4-BE49-F238E27FC236}">
                    <a16:creationId xmlns:a16="http://schemas.microsoft.com/office/drawing/2014/main" id="{FD9543F3-2F90-4613-84EC-5B9A0C0238BD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919413" y="5348288"/>
                <a:ext cx="596900" cy="471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1" name="Rectangle 5">
                <a:extLst>
                  <a:ext uri="{FF2B5EF4-FFF2-40B4-BE49-F238E27FC236}">
                    <a16:creationId xmlns:a16="http://schemas.microsoft.com/office/drawing/2014/main" id="{EC798FB0-74A0-463F-A5A4-515DE30C8A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101" y="5321301"/>
                <a:ext cx="739775" cy="5540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2" name="Rectangle 6">
                <a:extLst>
                  <a:ext uri="{FF2B5EF4-FFF2-40B4-BE49-F238E27FC236}">
                    <a16:creationId xmlns:a16="http://schemas.microsoft.com/office/drawing/2014/main" id="{06F34C2C-DD02-4025-A270-E22A42A663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101" y="5321301"/>
                <a:ext cx="739775" cy="5540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3" name="Line 8">
                <a:extLst>
                  <a:ext uri="{FF2B5EF4-FFF2-40B4-BE49-F238E27FC236}">
                    <a16:creationId xmlns:a16="http://schemas.microsoft.com/office/drawing/2014/main" id="{6C1E4ABD-EBDA-494D-A53C-C350841EBB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815013"/>
                <a:ext cx="573088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4" name="Line 9">
                <a:extLst>
                  <a:ext uri="{FF2B5EF4-FFF2-40B4-BE49-F238E27FC236}">
                    <a16:creationId xmlns:a16="http://schemas.microsoft.com/office/drawing/2014/main" id="{CF359DDB-5DC1-40EF-A07A-23C6C0D0D3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362575"/>
                <a:ext cx="573088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5" name="Line 10">
                <a:extLst>
                  <a:ext uri="{FF2B5EF4-FFF2-40B4-BE49-F238E27FC236}">
                    <a16:creationId xmlns:a16="http://schemas.microsoft.com/office/drawing/2014/main" id="{2DAD9C74-8133-406C-938D-AAD7EC611D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28938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6" name="Line 11">
                <a:extLst>
                  <a:ext uri="{FF2B5EF4-FFF2-40B4-BE49-F238E27FC236}">
                    <a16:creationId xmlns:a16="http://schemas.microsoft.com/office/drawing/2014/main" id="{3145D407-682D-4FED-A396-9575243D14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00376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7" name="Line 12">
                <a:extLst>
                  <a:ext uri="{FF2B5EF4-FFF2-40B4-BE49-F238E27FC236}">
                    <a16:creationId xmlns:a16="http://schemas.microsoft.com/office/drawing/2014/main" id="{4DD44D96-2E73-452F-83ED-46604A6A62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71813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8" name="Line 13">
                <a:extLst>
                  <a:ext uri="{FF2B5EF4-FFF2-40B4-BE49-F238E27FC236}">
                    <a16:creationId xmlns:a16="http://schemas.microsoft.com/office/drawing/2014/main" id="{7E7B2F09-6F71-4E33-BFA6-B3F6237629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43251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9" name="Line 14">
                <a:extLst>
                  <a:ext uri="{FF2B5EF4-FFF2-40B4-BE49-F238E27FC236}">
                    <a16:creationId xmlns:a16="http://schemas.microsoft.com/office/drawing/2014/main" id="{7B03311C-6DC8-4FCC-BFAB-E13774520D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14688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0" name="Line 15">
                <a:extLst>
                  <a:ext uri="{FF2B5EF4-FFF2-40B4-BE49-F238E27FC236}">
                    <a16:creationId xmlns:a16="http://schemas.microsoft.com/office/drawing/2014/main" id="{7E475978-1E43-4120-9469-DE387294DA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86126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1" name="Line 16">
                <a:extLst>
                  <a:ext uri="{FF2B5EF4-FFF2-40B4-BE49-F238E27FC236}">
                    <a16:creationId xmlns:a16="http://schemas.microsoft.com/office/drawing/2014/main" id="{6C9B477A-54DD-49BA-B511-AA55F077C3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59151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2" name="Line 17">
                <a:extLst>
                  <a:ext uri="{FF2B5EF4-FFF2-40B4-BE49-F238E27FC236}">
                    <a16:creationId xmlns:a16="http://schemas.microsoft.com/office/drawing/2014/main" id="{4EDA9537-5E89-4AC7-A4D0-DD2206ACB7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30588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3" name="Line 18">
                <a:extLst>
                  <a:ext uri="{FF2B5EF4-FFF2-40B4-BE49-F238E27FC236}">
                    <a16:creationId xmlns:a16="http://schemas.microsoft.com/office/drawing/2014/main" id="{13187D2A-24F2-4416-906C-92EA3822EE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02026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4" name="Line 19">
                <a:extLst>
                  <a:ext uri="{FF2B5EF4-FFF2-40B4-BE49-F238E27FC236}">
                    <a16:creationId xmlns:a16="http://schemas.microsoft.com/office/drawing/2014/main" id="{C1D83EB9-C2A3-4C93-ACD3-E1CE81F022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5" name="Line 20">
                <a:extLst>
                  <a:ext uri="{FF2B5EF4-FFF2-40B4-BE49-F238E27FC236}">
                    <a16:creationId xmlns:a16="http://schemas.microsoft.com/office/drawing/2014/main" id="{FAC453C5-821E-467B-8CCD-E79B62219A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0376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6" name="Line 21">
                <a:extLst>
                  <a:ext uri="{FF2B5EF4-FFF2-40B4-BE49-F238E27FC236}">
                    <a16:creationId xmlns:a16="http://schemas.microsoft.com/office/drawing/2014/main" id="{A4F05BC8-50EE-49E9-A7A3-1237E27E61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1813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7" name="Line 22">
                <a:extLst>
                  <a:ext uri="{FF2B5EF4-FFF2-40B4-BE49-F238E27FC236}">
                    <a16:creationId xmlns:a16="http://schemas.microsoft.com/office/drawing/2014/main" id="{52B30E1A-6BDA-4ABF-ACAC-B726ED35E1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43251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8" name="Line 23">
                <a:extLst>
                  <a:ext uri="{FF2B5EF4-FFF2-40B4-BE49-F238E27FC236}">
                    <a16:creationId xmlns:a16="http://schemas.microsoft.com/office/drawing/2014/main" id="{BD0BC079-A56F-4B5C-81F4-C25D094A43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4688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" name="Line 24">
                <a:extLst>
                  <a:ext uri="{FF2B5EF4-FFF2-40B4-BE49-F238E27FC236}">
                    <a16:creationId xmlns:a16="http://schemas.microsoft.com/office/drawing/2014/main" id="{B3F3123D-09AE-4EA5-B82B-EC36920432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6126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0" name="Line 25">
                <a:extLst>
                  <a:ext uri="{FF2B5EF4-FFF2-40B4-BE49-F238E27FC236}">
                    <a16:creationId xmlns:a16="http://schemas.microsoft.com/office/drawing/2014/main" id="{E0E1039E-BA87-4668-9B60-60853DECD8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9151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1" name="Line 26">
                <a:extLst>
                  <a:ext uri="{FF2B5EF4-FFF2-40B4-BE49-F238E27FC236}">
                    <a16:creationId xmlns:a16="http://schemas.microsoft.com/office/drawing/2014/main" id="{F61C2695-D7FF-4615-831B-3437887881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0588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2" name="Line 27">
                <a:extLst>
                  <a:ext uri="{FF2B5EF4-FFF2-40B4-BE49-F238E27FC236}">
                    <a16:creationId xmlns:a16="http://schemas.microsoft.com/office/drawing/2014/main" id="{45FAE3E3-F738-4FFB-B936-F136D51BC6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2026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3" name="Rectangle 28">
                <a:extLst>
                  <a:ext uri="{FF2B5EF4-FFF2-40B4-BE49-F238E27FC236}">
                    <a16:creationId xmlns:a16="http://schemas.microsoft.com/office/drawing/2014/main" id="{8EB17D73-D7C0-4890-99A8-E3ABB0EA67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1001" y="5821362"/>
                <a:ext cx="11222" cy="15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-4</a:t>
                </a:r>
                <a:endParaRPr kumimoji="0" lang="zh-CN" altLang="zh-CN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4" name="Rectangle 29">
                <a:extLst>
                  <a:ext uri="{FF2B5EF4-FFF2-40B4-BE49-F238E27FC236}">
                    <a16:creationId xmlns:a16="http://schemas.microsoft.com/office/drawing/2014/main" id="{B3B5304B-2C36-42DD-81EA-9E18D720DB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2438" y="5821362"/>
                <a:ext cx="11222" cy="15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-3</a:t>
                </a:r>
                <a:endParaRPr kumimoji="0" lang="zh-CN" altLang="zh-CN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5" name="Rectangle 30">
                <a:extLst>
                  <a:ext uri="{FF2B5EF4-FFF2-40B4-BE49-F238E27FC236}">
                    <a16:creationId xmlns:a16="http://schemas.microsoft.com/office/drawing/2014/main" id="{12A8FD1A-4C24-4FC2-A51D-2C4CAF0FE7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3876" y="5821362"/>
                <a:ext cx="11222" cy="15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-2</a:t>
                </a:r>
                <a:endParaRPr kumimoji="0" lang="zh-CN" altLang="zh-CN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6" name="Rectangle 31">
                <a:extLst>
                  <a:ext uri="{FF2B5EF4-FFF2-40B4-BE49-F238E27FC236}">
                    <a16:creationId xmlns:a16="http://schemas.microsoft.com/office/drawing/2014/main" id="{B4B8911B-DF63-47DB-ACF1-D604D72F97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5313" y="5821362"/>
                <a:ext cx="11222" cy="15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-1</a:t>
                </a:r>
                <a:endParaRPr kumimoji="0" lang="zh-CN" altLang="zh-CN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7" name="Rectangle 32">
                <a:extLst>
                  <a:ext uri="{FF2B5EF4-FFF2-40B4-BE49-F238E27FC236}">
                    <a16:creationId xmlns:a16="http://schemas.microsoft.com/office/drawing/2014/main" id="{50A8FB88-F788-497E-A507-A830E72398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9926" y="5821362"/>
                <a:ext cx="6412" cy="15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zh-CN" altLang="zh-CN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8" name="Rectangle 33">
                <a:extLst>
                  <a:ext uri="{FF2B5EF4-FFF2-40B4-BE49-F238E27FC236}">
                    <a16:creationId xmlns:a16="http://schemas.microsoft.com/office/drawing/2014/main" id="{F1A51738-0A2C-47F7-81F7-41C9B3B8FD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1363" y="5821362"/>
                <a:ext cx="6412" cy="15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zh-CN" altLang="zh-CN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9" name="Rectangle 34">
                <a:extLst>
                  <a:ext uri="{FF2B5EF4-FFF2-40B4-BE49-F238E27FC236}">
                    <a16:creationId xmlns:a16="http://schemas.microsoft.com/office/drawing/2014/main" id="{3F98AB66-9BE8-4FE3-A853-854B4FC2D5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4388" y="5821362"/>
                <a:ext cx="6412" cy="15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endParaRPr kumimoji="0" lang="zh-CN" altLang="zh-CN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0" name="Rectangle 35">
                <a:extLst>
                  <a:ext uri="{FF2B5EF4-FFF2-40B4-BE49-F238E27FC236}">
                    <a16:creationId xmlns:a16="http://schemas.microsoft.com/office/drawing/2014/main" id="{EE37EB1D-CDCE-43C5-AF21-955178CE66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5826" y="5821362"/>
                <a:ext cx="6412" cy="15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3</a:t>
                </a:r>
                <a:endParaRPr kumimoji="0" lang="zh-CN" altLang="zh-CN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1" name="Rectangle 36">
                <a:extLst>
                  <a:ext uri="{FF2B5EF4-FFF2-40B4-BE49-F238E27FC236}">
                    <a16:creationId xmlns:a16="http://schemas.microsoft.com/office/drawing/2014/main" id="{8EBF8D28-8323-4E57-BD42-5B5F2C9E03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5676" y="5821362"/>
                <a:ext cx="6412" cy="15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zh-CN" altLang="zh-CN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2" name="Line 37">
                <a:extLst>
                  <a:ext uri="{FF2B5EF4-FFF2-40B4-BE49-F238E27FC236}">
                    <a16:creationId xmlns:a16="http://schemas.microsoft.com/office/drawing/2014/main" id="{B7774194-A9C2-4079-B8B5-33EC4DC886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28938" y="5362575"/>
                <a:ext cx="0" cy="452437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3" name="Line 38">
                <a:extLst>
                  <a:ext uri="{FF2B5EF4-FFF2-40B4-BE49-F238E27FC236}">
                    <a16:creationId xmlns:a16="http://schemas.microsoft.com/office/drawing/2014/main" id="{5958FBA1-529C-47A8-A97F-52E1AB7A36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02026" y="5362575"/>
                <a:ext cx="0" cy="452437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4" name="Line 39">
                <a:extLst>
                  <a:ext uri="{FF2B5EF4-FFF2-40B4-BE49-F238E27FC236}">
                    <a16:creationId xmlns:a16="http://schemas.microsoft.com/office/drawing/2014/main" id="{715EB1E9-867A-47EA-8CC2-D88A85EF61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815013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5" name="Line 40">
                <a:extLst>
                  <a:ext uri="{FF2B5EF4-FFF2-40B4-BE49-F238E27FC236}">
                    <a16:creationId xmlns:a16="http://schemas.microsoft.com/office/drawing/2014/main" id="{83BEB68B-05F1-4FBF-AE0B-EEED37C8AA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757863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6" name="Line 41">
                <a:extLst>
                  <a:ext uri="{FF2B5EF4-FFF2-40B4-BE49-F238E27FC236}">
                    <a16:creationId xmlns:a16="http://schemas.microsoft.com/office/drawing/2014/main" id="{6E6C287F-9498-40C8-98B5-6B6E7EF15E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700713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7" name="Line 42">
                <a:extLst>
                  <a:ext uri="{FF2B5EF4-FFF2-40B4-BE49-F238E27FC236}">
                    <a16:creationId xmlns:a16="http://schemas.microsoft.com/office/drawing/2014/main" id="{A28CB10C-A4E0-482B-AC59-1A7C3B2C90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645150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8" name="Line 43">
                <a:extLst>
                  <a:ext uri="{FF2B5EF4-FFF2-40B4-BE49-F238E27FC236}">
                    <a16:creationId xmlns:a16="http://schemas.microsoft.com/office/drawing/2014/main" id="{08341244-6C6C-4387-9D04-9616D91363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588000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9" name="Line 44">
                <a:extLst>
                  <a:ext uri="{FF2B5EF4-FFF2-40B4-BE49-F238E27FC236}">
                    <a16:creationId xmlns:a16="http://schemas.microsoft.com/office/drawing/2014/main" id="{98E3271C-E097-4E68-8696-C0C32CF90C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532438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0" name="Line 45">
                <a:extLst>
                  <a:ext uri="{FF2B5EF4-FFF2-40B4-BE49-F238E27FC236}">
                    <a16:creationId xmlns:a16="http://schemas.microsoft.com/office/drawing/2014/main" id="{F740B937-E0AE-411D-B549-C86C79660A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475288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1" name="Line 46">
                <a:extLst>
                  <a:ext uri="{FF2B5EF4-FFF2-40B4-BE49-F238E27FC236}">
                    <a16:creationId xmlns:a16="http://schemas.microsoft.com/office/drawing/2014/main" id="{7EB32C35-936D-47A0-B506-E8E457D852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418138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2" name="Line 47">
                <a:extLst>
                  <a:ext uri="{FF2B5EF4-FFF2-40B4-BE49-F238E27FC236}">
                    <a16:creationId xmlns:a16="http://schemas.microsoft.com/office/drawing/2014/main" id="{A31DD9CD-D849-4B11-9587-6CB3EEB070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362575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3" name="Line 48">
                <a:extLst>
                  <a:ext uri="{FF2B5EF4-FFF2-40B4-BE49-F238E27FC236}">
                    <a16:creationId xmlns:a16="http://schemas.microsoft.com/office/drawing/2014/main" id="{45B4D409-CD1D-41CD-91C1-B0644FCE43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815013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4" name="Line 49">
                <a:extLst>
                  <a:ext uri="{FF2B5EF4-FFF2-40B4-BE49-F238E27FC236}">
                    <a16:creationId xmlns:a16="http://schemas.microsoft.com/office/drawing/2014/main" id="{0D54086A-367D-4CEF-A40C-B16F2DCEB8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757863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5" name="Line 50">
                <a:extLst>
                  <a:ext uri="{FF2B5EF4-FFF2-40B4-BE49-F238E27FC236}">
                    <a16:creationId xmlns:a16="http://schemas.microsoft.com/office/drawing/2014/main" id="{CB6EA0BA-5512-4C91-B6EC-5F72578472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700713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6" name="Line 51">
                <a:extLst>
                  <a:ext uri="{FF2B5EF4-FFF2-40B4-BE49-F238E27FC236}">
                    <a16:creationId xmlns:a16="http://schemas.microsoft.com/office/drawing/2014/main" id="{5A7B8EF2-339C-43D7-B2A5-B4F235AE4E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645150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7" name="Line 52">
                <a:extLst>
                  <a:ext uri="{FF2B5EF4-FFF2-40B4-BE49-F238E27FC236}">
                    <a16:creationId xmlns:a16="http://schemas.microsoft.com/office/drawing/2014/main" id="{FD7D4B78-A101-4E41-822F-767A880984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588000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8" name="Line 53">
                <a:extLst>
                  <a:ext uri="{FF2B5EF4-FFF2-40B4-BE49-F238E27FC236}">
                    <a16:creationId xmlns:a16="http://schemas.microsoft.com/office/drawing/2014/main" id="{8CDD66EB-70D5-4020-899E-6730750C63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532438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9" name="Line 54">
                <a:extLst>
                  <a:ext uri="{FF2B5EF4-FFF2-40B4-BE49-F238E27FC236}">
                    <a16:creationId xmlns:a16="http://schemas.microsoft.com/office/drawing/2014/main" id="{7BE8081B-51F6-4F94-A723-4EBEF48A82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475288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0" name="Line 55">
                <a:extLst>
                  <a:ext uri="{FF2B5EF4-FFF2-40B4-BE49-F238E27FC236}">
                    <a16:creationId xmlns:a16="http://schemas.microsoft.com/office/drawing/2014/main" id="{FD41C632-6CB9-421E-A478-4E09E1A7AD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418138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1" name="Line 56">
                <a:extLst>
                  <a:ext uri="{FF2B5EF4-FFF2-40B4-BE49-F238E27FC236}">
                    <a16:creationId xmlns:a16="http://schemas.microsoft.com/office/drawing/2014/main" id="{53A2DBC5-26BB-4537-8D9E-6C5A0D84BE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362575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2" name="Rectangle 57">
                <a:extLst>
                  <a:ext uri="{FF2B5EF4-FFF2-40B4-BE49-F238E27FC236}">
                    <a16:creationId xmlns:a16="http://schemas.microsoft.com/office/drawing/2014/main" id="{4232091E-0FC6-410F-8120-261E29B34A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1476" y="5803900"/>
                <a:ext cx="6412" cy="15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zh-CN" altLang="zh-CN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3" name="Rectangle 58">
                <a:extLst>
                  <a:ext uri="{FF2B5EF4-FFF2-40B4-BE49-F238E27FC236}">
                    <a16:creationId xmlns:a16="http://schemas.microsoft.com/office/drawing/2014/main" id="{77C13133-E348-4A66-B267-A94DD318C2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7663" y="5746750"/>
                <a:ext cx="22442" cy="15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0.05</a:t>
                </a:r>
                <a:endParaRPr kumimoji="0" lang="zh-CN" altLang="zh-CN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4" name="Rectangle 59">
                <a:extLst>
                  <a:ext uri="{FF2B5EF4-FFF2-40B4-BE49-F238E27FC236}">
                    <a16:creationId xmlns:a16="http://schemas.microsoft.com/office/drawing/2014/main" id="{7D5136AD-327A-450D-AC07-AA79966545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7188" y="5689600"/>
                <a:ext cx="16030" cy="15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0.1</a:t>
                </a:r>
                <a:endParaRPr kumimoji="0" lang="zh-CN" altLang="zh-CN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5" name="Rectangle 60">
                <a:extLst>
                  <a:ext uri="{FF2B5EF4-FFF2-40B4-BE49-F238E27FC236}">
                    <a16:creationId xmlns:a16="http://schemas.microsoft.com/office/drawing/2014/main" id="{AE82A2DC-B42F-4BDB-8BF0-531DD6E721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7663" y="5634038"/>
                <a:ext cx="22442" cy="15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0.15</a:t>
                </a:r>
                <a:endParaRPr kumimoji="0" lang="zh-CN" altLang="zh-CN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6" name="Rectangle 61">
                <a:extLst>
                  <a:ext uri="{FF2B5EF4-FFF2-40B4-BE49-F238E27FC236}">
                    <a16:creationId xmlns:a16="http://schemas.microsoft.com/office/drawing/2014/main" id="{5C690529-E253-4463-B9DD-85BD51723B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7188" y="5578475"/>
                <a:ext cx="16030" cy="15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0.2</a:t>
                </a:r>
                <a:endParaRPr kumimoji="0" lang="zh-CN" altLang="zh-CN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7" name="Rectangle 62">
                <a:extLst>
                  <a:ext uri="{FF2B5EF4-FFF2-40B4-BE49-F238E27FC236}">
                    <a16:creationId xmlns:a16="http://schemas.microsoft.com/office/drawing/2014/main" id="{B73B4F93-57B2-4534-9CF0-5CA632ED2D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7663" y="5521325"/>
                <a:ext cx="22442" cy="15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0.25</a:t>
                </a:r>
                <a:endParaRPr kumimoji="0" lang="zh-CN" altLang="zh-CN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8" name="Rectangle 63">
                <a:extLst>
                  <a:ext uri="{FF2B5EF4-FFF2-40B4-BE49-F238E27FC236}">
                    <a16:creationId xmlns:a16="http://schemas.microsoft.com/office/drawing/2014/main" id="{0EEC7A56-6490-451D-9842-76EFA463E7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7188" y="5464175"/>
                <a:ext cx="16030" cy="15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0.3</a:t>
                </a:r>
                <a:endParaRPr kumimoji="0" lang="zh-CN" altLang="zh-CN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9" name="Rectangle 64">
                <a:extLst>
                  <a:ext uri="{FF2B5EF4-FFF2-40B4-BE49-F238E27FC236}">
                    <a16:creationId xmlns:a16="http://schemas.microsoft.com/office/drawing/2014/main" id="{1FA437A3-6E27-400D-95C5-389D643442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7663" y="5408613"/>
                <a:ext cx="22442" cy="15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0.35</a:t>
                </a:r>
                <a:endParaRPr kumimoji="0" lang="zh-CN" altLang="zh-CN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0" name="Rectangle 65">
                <a:extLst>
                  <a:ext uri="{FF2B5EF4-FFF2-40B4-BE49-F238E27FC236}">
                    <a16:creationId xmlns:a16="http://schemas.microsoft.com/office/drawing/2014/main" id="{685DEC92-3ECE-4D0C-92DE-86F4CB7EDE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7188" y="5351463"/>
                <a:ext cx="16030" cy="15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0.4</a:t>
                </a:r>
                <a:endParaRPr kumimoji="0" lang="zh-CN" altLang="zh-CN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19" name="任意多边形: 形状 318">
              <a:extLst>
                <a:ext uri="{FF2B5EF4-FFF2-40B4-BE49-F238E27FC236}">
                  <a16:creationId xmlns:a16="http://schemas.microsoft.com/office/drawing/2014/main" id="{A10B7E31-3112-48B1-A7DD-03C68D66E301}"/>
                </a:ext>
              </a:extLst>
            </p:cNvPr>
            <p:cNvSpPr/>
            <p:nvPr/>
          </p:nvSpPr>
          <p:spPr>
            <a:xfrm>
              <a:off x="2929467" y="5404310"/>
              <a:ext cx="567266" cy="409115"/>
            </a:xfrm>
            <a:custGeom>
              <a:avLst/>
              <a:gdLst>
                <a:gd name="connsiteX0" fmla="*/ 0 w 567266"/>
                <a:gd name="connsiteY0" fmla="*/ 409115 h 409115"/>
                <a:gd name="connsiteX1" fmla="*/ 57150 w 567266"/>
                <a:gd name="connsiteY1" fmla="*/ 254598 h 409115"/>
                <a:gd name="connsiteX2" fmla="*/ 104775 w 567266"/>
                <a:gd name="connsiteY2" fmla="*/ 306457 h 409115"/>
                <a:gd name="connsiteX3" fmla="*/ 182033 w 567266"/>
                <a:gd name="connsiteY3" fmla="*/ 93732 h 409115"/>
                <a:gd name="connsiteX4" fmla="*/ 251883 w 567266"/>
                <a:gd name="connsiteY4" fmla="*/ 146648 h 409115"/>
                <a:gd name="connsiteX5" fmla="*/ 300566 w 567266"/>
                <a:gd name="connsiteY5" fmla="*/ 101140 h 409115"/>
                <a:gd name="connsiteX6" fmla="*/ 343958 w 567266"/>
                <a:gd name="connsiteY6" fmla="*/ 138182 h 409115"/>
                <a:gd name="connsiteX7" fmla="*/ 404283 w 567266"/>
                <a:gd name="connsiteY7" fmla="*/ 89498 h 409115"/>
                <a:gd name="connsiteX8" fmla="*/ 452966 w 567266"/>
                <a:gd name="connsiteY8" fmla="*/ 1657 h 409115"/>
                <a:gd name="connsiteX9" fmla="*/ 506941 w 567266"/>
                <a:gd name="connsiteY9" fmla="*/ 64098 h 409115"/>
                <a:gd name="connsiteX10" fmla="*/ 567266 w 567266"/>
                <a:gd name="connsiteY10" fmla="*/ 409115 h 409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7266" h="409115">
                  <a:moveTo>
                    <a:pt x="0" y="409115"/>
                  </a:moveTo>
                  <a:cubicBezTo>
                    <a:pt x="19844" y="340411"/>
                    <a:pt x="39688" y="271708"/>
                    <a:pt x="57150" y="254598"/>
                  </a:cubicBezTo>
                  <a:cubicBezTo>
                    <a:pt x="74612" y="237488"/>
                    <a:pt x="83961" y="333268"/>
                    <a:pt x="104775" y="306457"/>
                  </a:cubicBezTo>
                  <a:cubicBezTo>
                    <a:pt x="125589" y="279646"/>
                    <a:pt x="157515" y="120367"/>
                    <a:pt x="182033" y="93732"/>
                  </a:cubicBezTo>
                  <a:cubicBezTo>
                    <a:pt x="206551" y="67097"/>
                    <a:pt x="232128" y="145413"/>
                    <a:pt x="251883" y="146648"/>
                  </a:cubicBezTo>
                  <a:cubicBezTo>
                    <a:pt x="271638" y="147883"/>
                    <a:pt x="285220" y="102551"/>
                    <a:pt x="300566" y="101140"/>
                  </a:cubicBezTo>
                  <a:cubicBezTo>
                    <a:pt x="315912" y="99729"/>
                    <a:pt x="326672" y="140122"/>
                    <a:pt x="343958" y="138182"/>
                  </a:cubicBezTo>
                  <a:cubicBezTo>
                    <a:pt x="361244" y="136242"/>
                    <a:pt x="386115" y="112252"/>
                    <a:pt x="404283" y="89498"/>
                  </a:cubicBezTo>
                  <a:cubicBezTo>
                    <a:pt x="422451" y="66744"/>
                    <a:pt x="435856" y="5890"/>
                    <a:pt x="452966" y="1657"/>
                  </a:cubicBezTo>
                  <a:cubicBezTo>
                    <a:pt x="470076" y="-2576"/>
                    <a:pt x="487891" y="-3812"/>
                    <a:pt x="506941" y="64098"/>
                  </a:cubicBezTo>
                  <a:cubicBezTo>
                    <a:pt x="525991" y="132008"/>
                    <a:pt x="546628" y="270561"/>
                    <a:pt x="567266" y="40911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1" name="组合 380">
            <a:extLst>
              <a:ext uri="{FF2B5EF4-FFF2-40B4-BE49-F238E27FC236}">
                <a16:creationId xmlns:a16="http://schemas.microsoft.com/office/drawing/2014/main" id="{53F78D2E-EDA6-4812-97C0-B03454085A18}"/>
              </a:ext>
            </a:extLst>
          </p:cNvPr>
          <p:cNvGrpSpPr/>
          <p:nvPr/>
        </p:nvGrpSpPr>
        <p:grpSpPr>
          <a:xfrm>
            <a:off x="6807842" y="5351462"/>
            <a:ext cx="739775" cy="554037"/>
            <a:chOff x="2832101" y="5321301"/>
            <a:chExt cx="739775" cy="554037"/>
          </a:xfrm>
        </p:grpSpPr>
        <p:grpSp>
          <p:nvGrpSpPr>
            <p:cNvPr id="382" name="组合 381">
              <a:extLst>
                <a:ext uri="{FF2B5EF4-FFF2-40B4-BE49-F238E27FC236}">
                  <a16:creationId xmlns:a16="http://schemas.microsoft.com/office/drawing/2014/main" id="{A110F760-FB0D-409F-A008-AF60685A59C3}"/>
                </a:ext>
              </a:extLst>
            </p:cNvPr>
            <p:cNvGrpSpPr/>
            <p:nvPr/>
          </p:nvGrpSpPr>
          <p:grpSpPr>
            <a:xfrm>
              <a:off x="2832101" y="5321301"/>
              <a:ext cx="739775" cy="554037"/>
              <a:chOff x="2832101" y="5321301"/>
              <a:chExt cx="739775" cy="554037"/>
            </a:xfrm>
          </p:grpSpPr>
          <p:sp>
            <p:nvSpPr>
              <p:cNvPr id="384" name="AutoShape 3">
                <a:extLst>
                  <a:ext uri="{FF2B5EF4-FFF2-40B4-BE49-F238E27FC236}">
                    <a16:creationId xmlns:a16="http://schemas.microsoft.com/office/drawing/2014/main" id="{F22E9EB4-8CF0-4896-AC87-E40000B2776E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919413" y="5348288"/>
                <a:ext cx="596900" cy="471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5" name="Rectangle 5">
                <a:extLst>
                  <a:ext uri="{FF2B5EF4-FFF2-40B4-BE49-F238E27FC236}">
                    <a16:creationId xmlns:a16="http://schemas.microsoft.com/office/drawing/2014/main" id="{1B6CE540-3BCE-4BA2-AEA9-3A9344BEFA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101" y="5321301"/>
                <a:ext cx="739775" cy="5540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6" name="Rectangle 6">
                <a:extLst>
                  <a:ext uri="{FF2B5EF4-FFF2-40B4-BE49-F238E27FC236}">
                    <a16:creationId xmlns:a16="http://schemas.microsoft.com/office/drawing/2014/main" id="{C5321436-90E3-4243-BE2E-066481503F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101" y="5321301"/>
                <a:ext cx="739775" cy="5540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7" name="Line 8">
                <a:extLst>
                  <a:ext uri="{FF2B5EF4-FFF2-40B4-BE49-F238E27FC236}">
                    <a16:creationId xmlns:a16="http://schemas.microsoft.com/office/drawing/2014/main" id="{3F91F0C2-C2F0-4F35-8449-1E1F840A11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815013"/>
                <a:ext cx="573088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8" name="Line 9">
                <a:extLst>
                  <a:ext uri="{FF2B5EF4-FFF2-40B4-BE49-F238E27FC236}">
                    <a16:creationId xmlns:a16="http://schemas.microsoft.com/office/drawing/2014/main" id="{98C01BB6-2BB1-40AF-8F11-D3BE2ACAC4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362575"/>
                <a:ext cx="573088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9" name="Line 10">
                <a:extLst>
                  <a:ext uri="{FF2B5EF4-FFF2-40B4-BE49-F238E27FC236}">
                    <a16:creationId xmlns:a16="http://schemas.microsoft.com/office/drawing/2014/main" id="{F21077DD-7F38-48CB-A8B3-C43C7B0A36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28938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0" name="Line 11">
                <a:extLst>
                  <a:ext uri="{FF2B5EF4-FFF2-40B4-BE49-F238E27FC236}">
                    <a16:creationId xmlns:a16="http://schemas.microsoft.com/office/drawing/2014/main" id="{CE84C4D4-F382-48A2-BD19-0542188764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00376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1" name="Line 12">
                <a:extLst>
                  <a:ext uri="{FF2B5EF4-FFF2-40B4-BE49-F238E27FC236}">
                    <a16:creationId xmlns:a16="http://schemas.microsoft.com/office/drawing/2014/main" id="{0C11D396-A818-484A-92AC-EE6FFF07B1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71813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2" name="Line 13">
                <a:extLst>
                  <a:ext uri="{FF2B5EF4-FFF2-40B4-BE49-F238E27FC236}">
                    <a16:creationId xmlns:a16="http://schemas.microsoft.com/office/drawing/2014/main" id="{F840D9BF-F717-4A22-9A07-BF3F38FA49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43251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3" name="Line 14">
                <a:extLst>
                  <a:ext uri="{FF2B5EF4-FFF2-40B4-BE49-F238E27FC236}">
                    <a16:creationId xmlns:a16="http://schemas.microsoft.com/office/drawing/2014/main" id="{DDD957BB-82DE-49FF-AD15-070A476156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14688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4" name="Line 15">
                <a:extLst>
                  <a:ext uri="{FF2B5EF4-FFF2-40B4-BE49-F238E27FC236}">
                    <a16:creationId xmlns:a16="http://schemas.microsoft.com/office/drawing/2014/main" id="{04C6EA37-A1F7-41FD-B21D-99B17E7D3F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86126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5" name="Line 16">
                <a:extLst>
                  <a:ext uri="{FF2B5EF4-FFF2-40B4-BE49-F238E27FC236}">
                    <a16:creationId xmlns:a16="http://schemas.microsoft.com/office/drawing/2014/main" id="{9D604173-5545-4ACD-88DA-EBBAF05D02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59151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6" name="Line 17">
                <a:extLst>
                  <a:ext uri="{FF2B5EF4-FFF2-40B4-BE49-F238E27FC236}">
                    <a16:creationId xmlns:a16="http://schemas.microsoft.com/office/drawing/2014/main" id="{F6F1E575-3FA9-45B8-A2D4-34ECC5C35E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30588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7" name="Line 18">
                <a:extLst>
                  <a:ext uri="{FF2B5EF4-FFF2-40B4-BE49-F238E27FC236}">
                    <a16:creationId xmlns:a16="http://schemas.microsoft.com/office/drawing/2014/main" id="{A4EB7930-A0B2-4760-B54A-5C4CF67FF4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02026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8" name="Line 19">
                <a:extLst>
                  <a:ext uri="{FF2B5EF4-FFF2-40B4-BE49-F238E27FC236}">
                    <a16:creationId xmlns:a16="http://schemas.microsoft.com/office/drawing/2014/main" id="{3F8E5AD1-1DA9-4F6E-981C-F0318D2B34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9" name="Line 20">
                <a:extLst>
                  <a:ext uri="{FF2B5EF4-FFF2-40B4-BE49-F238E27FC236}">
                    <a16:creationId xmlns:a16="http://schemas.microsoft.com/office/drawing/2014/main" id="{1D3FD0DF-C761-40B7-9574-0AAF3376B7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0376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0" name="Line 21">
                <a:extLst>
                  <a:ext uri="{FF2B5EF4-FFF2-40B4-BE49-F238E27FC236}">
                    <a16:creationId xmlns:a16="http://schemas.microsoft.com/office/drawing/2014/main" id="{A5CEDC39-87B2-4C05-9E40-68A5C59828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1813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1" name="Line 22">
                <a:extLst>
                  <a:ext uri="{FF2B5EF4-FFF2-40B4-BE49-F238E27FC236}">
                    <a16:creationId xmlns:a16="http://schemas.microsoft.com/office/drawing/2014/main" id="{6C7353F3-9132-4DD0-9650-AD24A728BE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43251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2" name="Line 23">
                <a:extLst>
                  <a:ext uri="{FF2B5EF4-FFF2-40B4-BE49-F238E27FC236}">
                    <a16:creationId xmlns:a16="http://schemas.microsoft.com/office/drawing/2014/main" id="{92CD8372-CC1C-42A4-957D-491B059497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4688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3" name="Line 24">
                <a:extLst>
                  <a:ext uri="{FF2B5EF4-FFF2-40B4-BE49-F238E27FC236}">
                    <a16:creationId xmlns:a16="http://schemas.microsoft.com/office/drawing/2014/main" id="{5616B26B-63D5-47AC-8E8F-0644207BEF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6126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4" name="Line 25">
                <a:extLst>
                  <a:ext uri="{FF2B5EF4-FFF2-40B4-BE49-F238E27FC236}">
                    <a16:creationId xmlns:a16="http://schemas.microsoft.com/office/drawing/2014/main" id="{05D5D354-63F9-4F29-83EF-418245332E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9151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5" name="Line 26">
                <a:extLst>
                  <a:ext uri="{FF2B5EF4-FFF2-40B4-BE49-F238E27FC236}">
                    <a16:creationId xmlns:a16="http://schemas.microsoft.com/office/drawing/2014/main" id="{34F5BD98-CC03-4C39-90B7-2762EC6825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0588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6" name="Line 27">
                <a:extLst>
                  <a:ext uri="{FF2B5EF4-FFF2-40B4-BE49-F238E27FC236}">
                    <a16:creationId xmlns:a16="http://schemas.microsoft.com/office/drawing/2014/main" id="{63A6928B-313F-4449-8B4C-B47BAAE6A4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2026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7" name="Rectangle 28">
                <a:extLst>
                  <a:ext uri="{FF2B5EF4-FFF2-40B4-BE49-F238E27FC236}">
                    <a16:creationId xmlns:a16="http://schemas.microsoft.com/office/drawing/2014/main" id="{A88D07D2-B25D-490B-97D5-2F9A461276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1001" y="5821362"/>
                <a:ext cx="33338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-4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8" name="Rectangle 29">
                <a:extLst>
                  <a:ext uri="{FF2B5EF4-FFF2-40B4-BE49-F238E27FC236}">
                    <a16:creationId xmlns:a16="http://schemas.microsoft.com/office/drawing/2014/main" id="{3AB46926-8DC2-4307-8068-931E6CB01E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2438" y="5821362"/>
                <a:ext cx="33338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-3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9" name="Rectangle 30">
                <a:extLst>
                  <a:ext uri="{FF2B5EF4-FFF2-40B4-BE49-F238E27FC236}">
                    <a16:creationId xmlns:a16="http://schemas.microsoft.com/office/drawing/2014/main" id="{B445B696-B232-4AB2-9EB3-E37930A8AC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3876" y="5821362"/>
                <a:ext cx="33338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-2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0" name="Rectangle 31">
                <a:extLst>
                  <a:ext uri="{FF2B5EF4-FFF2-40B4-BE49-F238E27FC236}">
                    <a16:creationId xmlns:a16="http://schemas.microsoft.com/office/drawing/2014/main" id="{0A7C4DA4-6695-46BF-980B-62D2DD24B2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5313" y="5821362"/>
                <a:ext cx="33338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-1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1" name="Rectangle 32">
                <a:extLst>
                  <a:ext uri="{FF2B5EF4-FFF2-40B4-BE49-F238E27FC236}">
                    <a16:creationId xmlns:a16="http://schemas.microsoft.com/office/drawing/2014/main" id="{B74105D4-44F4-46B9-BBEF-F02BFB9B30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9926" y="5821362"/>
                <a:ext cx="2540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2" name="Rectangle 33">
                <a:extLst>
                  <a:ext uri="{FF2B5EF4-FFF2-40B4-BE49-F238E27FC236}">
                    <a16:creationId xmlns:a16="http://schemas.microsoft.com/office/drawing/2014/main" id="{9F2E81E0-7F19-484C-B049-E284640236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1363" y="5821362"/>
                <a:ext cx="2540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3" name="Rectangle 34">
                <a:extLst>
                  <a:ext uri="{FF2B5EF4-FFF2-40B4-BE49-F238E27FC236}">
                    <a16:creationId xmlns:a16="http://schemas.microsoft.com/office/drawing/2014/main" id="{3BFCC3BF-BA3B-4B2C-82C9-BFFD385583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4388" y="5821362"/>
                <a:ext cx="2540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4" name="Rectangle 35">
                <a:extLst>
                  <a:ext uri="{FF2B5EF4-FFF2-40B4-BE49-F238E27FC236}">
                    <a16:creationId xmlns:a16="http://schemas.microsoft.com/office/drawing/2014/main" id="{6AE57065-FB63-42F5-B93A-BD1A3CB932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5826" y="5821362"/>
                <a:ext cx="2540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3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5" name="Rectangle 36">
                <a:extLst>
                  <a:ext uri="{FF2B5EF4-FFF2-40B4-BE49-F238E27FC236}">
                    <a16:creationId xmlns:a16="http://schemas.microsoft.com/office/drawing/2014/main" id="{ED06E263-E9DF-4A4D-BC89-8E9A837537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5676" y="5821362"/>
                <a:ext cx="2540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6" name="Line 37">
                <a:extLst>
                  <a:ext uri="{FF2B5EF4-FFF2-40B4-BE49-F238E27FC236}">
                    <a16:creationId xmlns:a16="http://schemas.microsoft.com/office/drawing/2014/main" id="{7CA6A8ED-B0B2-4E07-80F8-6210F1EB99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28938" y="5362575"/>
                <a:ext cx="0" cy="452437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7" name="Line 38">
                <a:extLst>
                  <a:ext uri="{FF2B5EF4-FFF2-40B4-BE49-F238E27FC236}">
                    <a16:creationId xmlns:a16="http://schemas.microsoft.com/office/drawing/2014/main" id="{6FB2C364-9206-4FDB-A773-5C9CE4FA2F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02026" y="5362575"/>
                <a:ext cx="0" cy="452437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8" name="Line 39">
                <a:extLst>
                  <a:ext uri="{FF2B5EF4-FFF2-40B4-BE49-F238E27FC236}">
                    <a16:creationId xmlns:a16="http://schemas.microsoft.com/office/drawing/2014/main" id="{F386B34F-22AF-4378-A324-123EA46E19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815013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9" name="Line 40">
                <a:extLst>
                  <a:ext uri="{FF2B5EF4-FFF2-40B4-BE49-F238E27FC236}">
                    <a16:creationId xmlns:a16="http://schemas.microsoft.com/office/drawing/2014/main" id="{436B8361-7B70-437C-A980-1587D0A97F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757863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0" name="Line 41">
                <a:extLst>
                  <a:ext uri="{FF2B5EF4-FFF2-40B4-BE49-F238E27FC236}">
                    <a16:creationId xmlns:a16="http://schemas.microsoft.com/office/drawing/2014/main" id="{7341C481-CBDD-48EC-9CC4-D25BDC6CD4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700713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1" name="Line 42">
                <a:extLst>
                  <a:ext uri="{FF2B5EF4-FFF2-40B4-BE49-F238E27FC236}">
                    <a16:creationId xmlns:a16="http://schemas.microsoft.com/office/drawing/2014/main" id="{C369D284-7804-4FDC-833C-A752A2EB9C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645150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2" name="Line 43">
                <a:extLst>
                  <a:ext uri="{FF2B5EF4-FFF2-40B4-BE49-F238E27FC236}">
                    <a16:creationId xmlns:a16="http://schemas.microsoft.com/office/drawing/2014/main" id="{92A430EE-B15E-4694-A83E-BE0BA6A67A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588000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3" name="Line 44">
                <a:extLst>
                  <a:ext uri="{FF2B5EF4-FFF2-40B4-BE49-F238E27FC236}">
                    <a16:creationId xmlns:a16="http://schemas.microsoft.com/office/drawing/2014/main" id="{BF09DC4D-B054-465F-A9F6-892EAB4B9A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532438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4" name="Line 45">
                <a:extLst>
                  <a:ext uri="{FF2B5EF4-FFF2-40B4-BE49-F238E27FC236}">
                    <a16:creationId xmlns:a16="http://schemas.microsoft.com/office/drawing/2014/main" id="{3202C7B9-BFDA-4F65-B472-FB20FF71C3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475288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5" name="Line 46">
                <a:extLst>
                  <a:ext uri="{FF2B5EF4-FFF2-40B4-BE49-F238E27FC236}">
                    <a16:creationId xmlns:a16="http://schemas.microsoft.com/office/drawing/2014/main" id="{334944D9-D3EF-4DC2-9A07-38D7AEB94D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418138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6" name="Line 47">
                <a:extLst>
                  <a:ext uri="{FF2B5EF4-FFF2-40B4-BE49-F238E27FC236}">
                    <a16:creationId xmlns:a16="http://schemas.microsoft.com/office/drawing/2014/main" id="{8CE247E5-7B4E-4FD8-A913-6989509BE1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362575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7" name="Line 48">
                <a:extLst>
                  <a:ext uri="{FF2B5EF4-FFF2-40B4-BE49-F238E27FC236}">
                    <a16:creationId xmlns:a16="http://schemas.microsoft.com/office/drawing/2014/main" id="{8B290A71-358C-4D5F-A67F-5963E630A9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815013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8" name="Line 49">
                <a:extLst>
                  <a:ext uri="{FF2B5EF4-FFF2-40B4-BE49-F238E27FC236}">
                    <a16:creationId xmlns:a16="http://schemas.microsoft.com/office/drawing/2014/main" id="{8BC46B7E-4142-4474-BDEF-8E3379BC7A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757863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9" name="Line 50">
                <a:extLst>
                  <a:ext uri="{FF2B5EF4-FFF2-40B4-BE49-F238E27FC236}">
                    <a16:creationId xmlns:a16="http://schemas.microsoft.com/office/drawing/2014/main" id="{323CE930-D944-4E96-B9E9-79DF540CF2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700713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0" name="Line 51">
                <a:extLst>
                  <a:ext uri="{FF2B5EF4-FFF2-40B4-BE49-F238E27FC236}">
                    <a16:creationId xmlns:a16="http://schemas.microsoft.com/office/drawing/2014/main" id="{A40C17E1-498D-4887-86B4-7A1234DFF6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645150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1" name="Line 52">
                <a:extLst>
                  <a:ext uri="{FF2B5EF4-FFF2-40B4-BE49-F238E27FC236}">
                    <a16:creationId xmlns:a16="http://schemas.microsoft.com/office/drawing/2014/main" id="{3CE5683B-DA12-49E5-ADCD-A64E0F61AD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588000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2" name="Line 53">
                <a:extLst>
                  <a:ext uri="{FF2B5EF4-FFF2-40B4-BE49-F238E27FC236}">
                    <a16:creationId xmlns:a16="http://schemas.microsoft.com/office/drawing/2014/main" id="{15CC3D8F-36F0-40A2-8C6B-57D3BDBDDE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532438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3" name="Line 54">
                <a:extLst>
                  <a:ext uri="{FF2B5EF4-FFF2-40B4-BE49-F238E27FC236}">
                    <a16:creationId xmlns:a16="http://schemas.microsoft.com/office/drawing/2014/main" id="{66D93B92-E518-42BE-BD08-EF8961C78B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475288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4" name="Line 55">
                <a:extLst>
                  <a:ext uri="{FF2B5EF4-FFF2-40B4-BE49-F238E27FC236}">
                    <a16:creationId xmlns:a16="http://schemas.microsoft.com/office/drawing/2014/main" id="{21A05F62-1D26-47C9-90D2-826D75458A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418138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5" name="Line 56">
                <a:extLst>
                  <a:ext uri="{FF2B5EF4-FFF2-40B4-BE49-F238E27FC236}">
                    <a16:creationId xmlns:a16="http://schemas.microsoft.com/office/drawing/2014/main" id="{28C54150-B96D-4BE7-B230-7627E23524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362575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6" name="Rectangle 57">
                <a:extLst>
                  <a:ext uri="{FF2B5EF4-FFF2-40B4-BE49-F238E27FC236}">
                    <a16:creationId xmlns:a16="http://schemas.microsoft.com/office/drawing/2014/main" id="{996C1BAB-F370-4D0E-B5B4-5143D9E152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1476" y="5803900"/>
                <a:ext cx="2540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7" name="Rectangle 58">
                <a:extLst>
                  <a:ext uri="{FF2B5EF4-FFF2-40B4-BE49-F238E27FC236}">
                    <a16:creationId xmlns:a16="http://schemas.microsoft.com/office/drawing/2014/main" id="{42ABF4A3-C2DE-4549-B88E-79D792B36B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7663" y="5746750"/>
                <a:ext cx="58738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0.05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8" name="Rectangle 59">
                <a:extLst>
                  <a:ext uri="{FF2B5EF4-FFF2-40B4-BE49-F238E27FC236}">
                    <a16:creationId xmlns:a16="http://schemas.microsoft.com/office/drawing/2014/main" id="{96F8B0A9-C72E-4B22-A9D5-919127A8E5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7188" y="5689600"/>
                <a:ext cx="4445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0.1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9" name="Rectangle 60">
                <a:extLst>
                  <a:ext uri="{FF2B5EF4-FFF2-40B4-BE49-F238E27FC236}">
                    <a16:creationId xmlns:a16="http://schemas.microsoft.com/office/drawing/2014/main" id="{9D50F13A-97FE-4413-9606-D73BB5FC50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7663" y="5634038"/>
                <a:ext cx="58738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0.15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0" name="Rectangle 61">
                <a:extLst>
                  <a:ext uri="{FF2B5EF4-FFF2-40B4-BE49-F238E27FC236}">
                    <a16:creationId xmlns:a16="http://schemas.microsoft.com/office/drawing/2014/main" id="{F2433D14-2451-40B3-95F1-92DF65C089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7188" y="5578475"/>
                <a:ext cx="4445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0.2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1" name="Rectangle 62">
                <a:extLst>
                  <a:ext uri="{FF2B5EF4-FFF2-40B4-BE49-F238E27FC236}">
                    <a16:creationId xmlns:a16="http://schemas.microsoft.com/office/drawing/2014/main" id="{EC83CC2A-AC56-4D8B-8AF2-922B7245C3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7663" y="5521325"/>
                <a:ext cx="58738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0.25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2" name="Rectangle 63">
                <a:extLst>
                  <a:ext uri="{FF2B5EF4-FFF2-40B4-BE49-F238E27FC236}">
                    <a16:creationId xmlns:a16="http://schemas.microsoft.com/office/drawing/2014/main" id="{6B62B554-444F-497A-B6E9-FF68017838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7188" y="5464175"/>
                <a:ext cx="4445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0.3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3" name="Rectangle 64">
                <a:extLst>
                  <a:ext uri="{FF2B5EF4-FFF2-40B4-BE49-F238E27FC236}">
                    <a16:creationId xmlns:a16="http://schemas.microsoft.com/office/drawing/2014/main" id="{86EFD600-88D3-45D4-ACA2-D27B500C34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7663" y="5408613"/>
                <a:ext cx="58738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0.35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4" name="Rectangle 65">
                <a:extLst>
                  <a:ext uri="{FF2B5EF4-FFF2-40B4-BE49-F238E27FC236}">
                    <a16:creationId xmlns:a16="http://schemas.microsoft.com/office/drawing/2014/main" id="{514515A2-F987-485C-8E7B-6FA90C5202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7188" y="5351463"/>
                <a:ext cx="4445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0.4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83" name="任意多边形: 形状 382">
              <a:extLst>
                <a:ext uri="{FF2B5EF4-FFF2-40B4-BE49-F238E27FC236}">
                  <a16:creationId xmlns:a16="http://schemas.microsoft.com/office/drawing/2014/main" id="{E734B33F-F98E-4D46-B66D-10CEF026D413}"/>
                </a:ext>
              </a:extLst>
            </p:cNvPr>
            <p:cNvSpPr/>
            <p:nvPr/>
          </p:nvSpPr>
          <p:spPr>
            <a:xfrm>
              <a:off x="2929467" y="5404310"/>
              <a:ext cx="567266" cy="409115"/>
            </a:xfrm>
            <a:custGeom>
              <a:avLst/>
              <a:gdLst>
                <a:gd name="connsiteX0" fmla="*/ 0 w 567266"/>
                <a:gd name="connsiteY0" fmla="*/ 409115 h 409115"/>
                <a:gd name="connsiteX1" fmla="*/ 57150 w 567266"/>
                <a:gd name="connsiteY1" fmla="*/ 254598 h 409115"/>
                <a:gd name="connsiteX2" fmla="*/ 104775 w 567266"/>
                <a:gd name="connsiteY2" fmla="*/ 306457 h 409115"/>
                <a:gd name="connsiteX3" fmla="*/ 182033 w 567266"/>
                <a:gd name="connsiteY3" fmla="*/ 93732 h 409115"/>
                <a:gd name="connsiteX4" fmla="*/ 251883 w 567266"/>
                <a:gd name="connsiteY4" fmla="*/ 146648 h 409115"/>
                <a:gd name="connsiteX5" fmla="*/ 300566 w 567266"/>
                <a:gd name="connsiteY5" fmla="*/ 101140 h 409115"/>
                <a:gd name="connsiteX6" fmla="*/ 343958 w 567266"/>
                <a:gd name="connsiteY6" fmla="*/ 138182 h 409115"/>
                <a:gd name="connsiteX7" fmla="*/ 404283 w 567266"/>
                <a:gd name="connsiteY7" fmla="*/ 89498 h 409115"/>
                <a:gd name="connsiteX8" fmla="*/ 452966 w 567266"/>
                <a:gd name="connsiteY8" fmla="*/ 1657 h 409115"/>
                <a:gd name="connsiteX9" fmla="*/ 506941 w 567266"/>
                <a:gd name="connsiteY9" fmla="*/ 64098 h 409115"/>
                <a:gd name="connsiteX10" fmla="*/ 567266 w 567266"/>
                <a:gd name="connsiteY10" fmla="*/ 409115 h 409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7266" h="409115">
                  <a:moveTo>
                    <a:pt x="0" y="409115"/>
                  </a:moveTo>
                  <a:cubicBezTo>
                    <a:pt x="19844" y="340411"/>
                    <a:pt x="39688" y="271708"/>
                    <a:pt x="57150" y="254598"/>
                  </a:cubicBezTo>
                  <a:cubicBezTo>
                    <a:pt x="74612" y="237488"/>
                    <a:pt x="83961" y="333268"/>
                    <a:pt x="104775" y="306457"/>
                  </a:cubicBezTo>
                  <a:cubicBezTo>
                    <a:pt x="125589" y="279646"/>
                    <a:pt x="157515" y="120367"/>
                    <a:pt x="182033" y="93732"/>
                  </a:cubicBezTo>
                  <a:cubicBezTo>
                    <a:pt x="206551" y="67097"/>
                    <a:pt x="232128" y="145413"/>
                    <a:pt x="251883" y="146648"/>
                  </a:cubicBezTo>
                  <a:cubicBezTo>
                    <a:pt x="271638" y="147883"/>
                    <a:pt x="285220" y="102551"/>
                    <a:pt x="300566" y="101140"/>
                  </a:cubicBezTo>
                  <a:cubicBezTo>
                    <a:pt x="315912" y="99729"/>
                    <a:pt x="326672" y="140122"/>
                    <a:pt x="343958" y="138182"/>
                  </a:cubicBezTo>
                  <a:cubicBezTo>
                    <a:pt x="361244" y="136242"/>
                    <a:pt x="386115" y="112252"/>
                    <a:pt x="404283" y="89498"/>
                  </a:cubicBezTo>
                  <a:cubicBezTo>
                    <a:pt x="422451" y="66744"/>
                    <a:pt x="435856" y="5890"/>
                    <a:pt x="452966" y="1657"/>
                  </a:cubicBezTo>
                  <a:cubicBezTo>
                    <a:pt x="470076" y="-2576"/>
                    <a:pt x="487891" y="-3812"/>
                    <a:pt x="506941" y="64098"/>
                  </a:cubicBezTo>
                  <a:cubicBezTo>
                    <a:pt x="525991" y="132008"/>
                    <a:pt x="546628" y="270561"/>
                    <a:pt x="567266" y="40911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5" name="组合 444">
            <a:extLst>
              <a:ext uri="{FF2B5EF4-FFF2-40B4-BE49-F238E27FC236}">
                <a16:creationId xmlns:a16="http://schemas.microsoft.com/office/drawing/2014/main" id="{0904FB32-2D62-439B-A673-80D0CE95D048}"/>
              </a:ext>
            </a:extLst>
          </p:cNvPr>
          <p:cNvGrpSpPr/>
          <p:nvPr/>
        </p:nvGrpSpPr>
        <p:grpSpPr>
          <a:xfrm>
            <a:off x="8171417" y="5345502"/>
            <a:ext cx="739775" cy="554037"/>
            <a:chOff x="2832101" y="5321301"/>
            <a:chExt cx="739775" cy="554037"/>
          </a:xfrm>
        </p:grpSpPr>
        <p:grpSp>
          <p:nvGrpSpPr>
            <p:cNvPr id="446" name="组合 445">
              <a:extLst>
                <a:ext uri="{FF2B5EF4-FFF2-40B4-BE49-F238E27FC236}">
                  <a16:creationId xmlns:a16="http://schemas.microsoft.com/office/drawing/2014/main" id="{53456775-C194-4676-AFA5-6C86C57AD597}"/>
                </a:ext>
              </a:extLst>
            </p:cNvPr>
            <p:cNvGrpSpPr/>
            <p:nvPr/>
          </p:nvGrpSpPr>
          <p:grpSpPr>
            <a:xfrm>
              <a:off x="2832101" y="5321301"/>
              <a:ext cx="739775" cy="554037"/>
              <a:chOff x="2832101" y="5321301"/>
              <a:chExt cx="739775" cy="554037"/>
            </a:xfrm>
          </p:grpSpPr>
          <p:sp>
            <p:nvSpPr>
              <p:cNvPr id="448" name="AutoShape 3">
                <a:extLst>
                  <a:ext uri="{FF2B5EF4-FFF2-40B4-BE49-F238E27FC236}">
                    <a16:creationId xmlns:a16="http://schemas.microsoft.com/office/drawing/2014/main" id="{61AC7BC8-7C62-4033-BBB5-7E4BB51517CB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919413" y="5348288"/>
                <a:ext cx="596900" cy="471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9" name="Rectangle 5">
                <a:extLst>
                  <a:ext uri="{FF2B5EF4-FFF2-40B4-BE49-F238E27FC236}">
                    <a16:creationId xmlns:a16="http://schemas.microsoft.com/office/drawing/2014/main" id="{E38ABE4F-2025-4BC4-A11F-7B6E524CBA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101" y="5321301"/>
                <a:ext cx="739775" cy="5540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0" name="Rectangle 6">
                <a:extLst>
                  <a:ext uri="{FF2B5EF4-FFF2-40B4-BE49-F238E27FC236}">
                    <a16:creationId xmlns:a16="http://schemas.microsoft.com/office/drawing/2014/main" id="{1F024DEE-5BBE-41F3-9D02-5283E264D4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101" y="5321301"/>
                <a:ext cx="739775" cy="5540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1" name="Line 8">
                <a:extLst>
                  <a:ext uri="{FF2B5EF4-FFF2-40B4-BE49-F238E27FC236}">
                    <a16:creationId xmlns:a16="http://schemas.microsoft.com/office/drawing/2014/main" id="{CE7EE7AD-EE39-47CB-8A8B-73C90F5E33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815013"/>
                <a:ext cx="573088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2" name="Line 9">
                <a:extLst>
                  <a:ext uri="{FF2B5EF4-FFF2-40B4-BE49-F238E27FC236}">
                    <a16:creationId xmlns:a16="http://schemas.microsoft.com/office/drawing/2014/main" id="{8F2A7F92-F783-4ACC-9D85-9EB701A1F1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362575"/>
                <a:ext cx="573088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3" name="Line 10">
                <a:extLst>
                  <a:ext uri="{FF2B5EF4-FFF2-40B4-BE49-F238E27FC236}">
                    <a16:creationId xmlns:a16="http://schemas.microsoft.com/office/drawing/2014/main" id="{AEB15305-4C9E-4E7F-821B-79FCCDAC63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28938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4" name="Line 11">
                <a:extLst>
                  <a:ext uri="{FF2B5EF4-FFF2-40B4-BE49-F238E27FC236}">
                    <a16:creationId xmlns:a16="http://schemas.microsoft.com/office/drawing/2014/main" id="{020ECDB9-9C99-49BD-A4AA-CB0FA213CB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00376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5" name="Line 12">
                <a:extLst>
                  <a:ext uri="{FF2B5EF4-FFF2-40B4-BE49-F238E27FC236}">
                    <a16:creationId xmlns:a16="http://schemas.microsoft.com/office/drawing/2014/main" id="{4EB015E7-056B-4857-9AAE-66877AB6EE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71813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6" name="Line 13">
                <a:extLst>
                  <a:ext uri="{FF2B5EF4-FFF2-40B4-BE49-F238E27FC236}">
                    <a16:creationId xmlns:a16="http://schemas.microsoft.com/office/drawing/2014/main" id="{F29293D6-9215-4E4F-8176-9F43FDB61B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43251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7" name="Line 14">
                <a:extLst>
                  <a:ext uri="{FF2B5EF4-FFF2-40B4-BE49-F238E27FC236}">
                    <a16:creationId xmlns:a16="http://schemas.microsoft.com/office/drawing/2014/main" id="{B1D44472-8257-4D9A-BD6C-9796A17127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14688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8" name="Line 15">
                <a:extLst>
                  <a:ext uri="{FF2B5EF4-FFF2-40B4-BE49-F238E27FC236}">
                    <a16:creationId xmlns:a16="http://schemas.microsoft.com/office/drawing/2014/main" id="{033627FA-E5CE-45A5-9EC0-369DD6A9FF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86126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9" name="Line 16">
                <a:extLst>
                  <a:ext uri="{FF2B5EF4-FFF2-40B4-BE49-F238E27FC236}">
                    <a16:creationId xmlns:a16="http://schemas.microsoft.com/office/drawing/2014/main" id="{94E1E34D-FBAD-46F2-B3C2-3C7A093DE4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59151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0" name="Line 17">
                <a:extLst>
                  <a:ext uri="{FF2B5EF4-FFF2-40B4-BE49-F238E27FC236}">
                    <a16:creationId xmlns:a16="http://schemas.microsoft.com/office/drawing/2014/main" id="{9A79DE7B-F835-4D5B-BB43-D27A304709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30588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1" name="Line 18">
                <a:extLst>
                  <a:ext uri="{FF2B5EF4-FFF2-40B4-BE49-F238E27FC236}">
                    <a16:creationId xmlns:a16="http://schemas.microsoft.com/office/drawing/2014/main" id="{21AEAADF-C655-47F4-8541-55596D2D14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02026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2" name="Line 19">
                <a:extLst>
                  <a:ext uri="{FF2B5EF4-FFF2-40B4-BE49-F238E27FC236}">
                    <a16:creationId xmlns:a16="http://schemas.microsoft.com/office/drawing/2014/main" id="{7FEA9679-68FA-4F64-8888-6E9AB34F91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3" name="Line 20">
                <a:extLst>
                  <a:ext uri="{FF2B5EF4-FFF2-40B4-BE49-F238E27FC236}">
                    <a16:creationId xmlns:a16="http://schemas.microsoft.com/office/drawing/2014/main" id="{3C07FD45-5F62-4C1B-B796-53EE379FAD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0376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4" name="Line 21">
                <a:extLst>
                  <a:ext uri="{FF2B5EF4-FFF2-40B4-BE49-F238E27FC236}">
                    <a16:creationId xmlns:a16="http://schemas.microsoft.com/office/drawing/2014/main" id="{08BC1F15-A0B7-41D6-87B9-C79642A47E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1813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5" name="Line 22">
                <a:extLst>
                  <a:ext uri="{FF2B5EF4-FFF2-40B4-BE49-F238E27FC236}">
                    <a16:creationId xmlns:a16="http://schemas.microsoft.com/office/drawing/2014/main" id="{F01BD588-4EA3-4A13-B758-FFA9547E99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43251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6" name="Line 23">
                <a:extLst>
                  <a:ext uri="{FF2B5EF4-FFF2-40B4-BE49-F238E27FC236}">
                    <a16:creationId xmlns:a16="http://schemas.microsoft.com/office/drawing/2014/main" id="{65EF1FB1-2458-4E00-AEFB-0EF6C9C09E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4688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7" name="Line 24">
                <a:extLst>
                  <a:ext uri="{FF2B5EF4-FFF2-40B4-BE49-F238E27FC236}">
                    <a16:creationId xmlns:a16="http://schemas.microsoft.com/office/drawing/2014/main" id="{2B39F75D-8005-45D9-9675-E9C732D190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6126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8" name="Line 25">
                <a:extLst>
                  <a:ext uri="{FF2B5EF4-FFF2-40B4-BE49-F238E27FC236}">
                    <a16:creationId xmlns:a16="http://schemas.microsoft.com/office/drawing/2014/main" id="{36A5E739-18EC-4415-A730-49D0BB7606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9151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9" name="Line 26">
                <a:extLst>
                  <a:ext uri="{FF2B5EF4-FFF2-40B4-BE49-F238E27FC236}">
                    <a16:creationId xmlns:a16="http://schemas.microsoft.com/office/drawing/2014/main" id="{E7B09511-8EAD-4A8A-B625-5E9DF3CE43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0588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0" name="Line 27">
                <a:extLst>
                  <a:ext uri="{FF2B5EF4-FFF2-40B4-BE49-F238E27FC236}">
                    <a16:creationId xmlns:a16="http://schemas.microsoft.com/office/drawing/2014/main" id="{1966B0C4-562E-4E49-BFA9-3EC92DB5FE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2026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1" name="Rectangle 28">
                <a:extLst>
                  <a:ext uri="{FF2B5EF4-FFF2-40B4-BE49-F238E27FC236}">
                    <a16:creationId xmlns:a16="http://schemas.microsoft.com/office/drawing/2014/main" id="{E0227A57-B60A-49F9-A6FC-D54B19CD2C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1001" y="5821362"/>
                <a:ext cx="33338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-4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2" name="Rectangle 29">
                <a:extLst>
                  <a:ext uri="{FF2B5EF4-FFF2-40B4-BE49-F238E27FC236}">
                    <a16:creationId xmlns:a16="http://schemas.microsoft.com/office/drawing/2014/main" id="{477C7FAA-3739-4880-80D7-C73F6B52BE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2438" y="5821362"/>
                <a:ext cx="33338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-3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3" name="Rectangle 30">
                <a:extLst>
                  <a:ext uri="{FF2B5EF4-FFF2-40B4-BE49-F238E27FC236}">
                    <a16:creationId xmlns:a16="http://schemas.microsoft.com/office/drawing/2014/main" id="{B13A16AF-B11F-49A7-A5EB-0DB538594A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3876" y="5821362"/>
                <a:ext cx="33338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-2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4" name="Rectangle 31">
                <a:extLst>
                  <a:ext uri="{FF2B5EF4-FFF2-40B4-BE49-F238E27FC236}">
                    <a16:creationId xmlns:a16="http://schemas.microsoft.com/office/drawing/2014/main" id="{92659CB0-9893-4AED-A2EF-82BC0CC765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5313" y="5821362"/>
                <a:ext cx="33338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-1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5" name="Rectangle 32">
                <a:extLst>
                  <a:ext uri="{FF2B5EF4-FFF2-40B4-BE49-F238E27FC236}">
                    <a16:creationId xmlns:a16="http://schemas.microsoft.com/office/drawing/2014/main" id="{1F31C919-45CC-4615-B77C-264B6848B2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9926" y="5821362"/>
                <a:ext cx="2540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6" name="Rectangle 33">
                <a:extLst>
                  <a:ext uri="{FF2B5EF4-FFF2-40B4-BE49-F238E27FC236}">
                    <a16:creationId xmlns:a16="http://schemas.microsoft.com/office/drawing/2014/main" id="{91093765-C143-40BE-954F-F4A3FC771F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1363" y="5821362"/>
                <a:ext cx="2540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7" name="Rectangle 34">
                <a:extLst>
                  <a:ext uri="{FF2B5EF4-FFF2-40B4-BE49-F238E27FC236}">
                    <a16:creationId xmlns:a16="http://schemas.microsoft.com/office/drawing/2014/main" id="{F91E0BBE-F00E-42DF-A0DA-0B07E24DAF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4388" y="5821362"/>
                <a:ext cx="2540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8" name="Rectangle 35">
                <a:extLst>
                  <a:ext uri="{FF2B5EF4-FFF2-40B4-BE49-F238E27FC236}">
                    <a16:creationId xmlns:a16="http://schemas.microsoft.com/office/drawing/2014/main" id="{3F04B017-2BAD-4AE4-A608-8607247977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5826" y="5821362"/>
                <a:ext cx="2540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3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9" name="Rectangle 36">
                <a:extLst>
                  <a:ext uri="{FF2B5EF4-FFF2-40B4-BE49-F238E27FC236}">
                    <a16:creationId xmlns:a16="http://schemas.microsoft.com/office/drawing/2014/main" id="{567D6FC6-F829-43D6-9A3F-43713B18B5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5676" y="5821362"/>
                <a:ext cx="2540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0" name="Line 37">
                <a:extLst>
                  <a:ext uri="{FF2B5EF4-FFF2-40B4-BE49-F238E27FC236}">
                    <a16:creationId xmlns:a16="http://schemas.microsoft.com/office/drawing/2014/main" id="{4FFD86DD-D7B9-4BA7-88C7-0903676F40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28938" y="5362575"/>
                <a:ext cx="0" cy="452437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1" name="Line 38">
                <a:extLst>
                  <a:ext uri="{FF2B5EF4-FFF2-40B4-BE49-F238E27FC236}">
                    <a16:creationId xmlns:a16="http://schemas.microsoft.com/office/drawing/2014/main" id="{AC8C9DDB-75A2-4BD4-8B9A-E8EFEE6F52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02026" y="5362575"/>
                <a:ext cx="0" cy="452437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2" name="Line 39">
                <a:extLst>
                  <a:ext uri="{FF2B5EF4-FFF2-40B4-BE49-F238E27FC236}">
                    <a16:creationId xmlns:a16="http://schemas.microsoft.com/office/drawing/2014/main" id="{7B51E9E4-EFE1-48AE-B9BE-DAB387F0C8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815013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3" name="Line 40">
                <a:extLst>
                  <a:ext uri="{FF2B5EF4-FFF2-40B4-BE49-F238E27FC236}">
                    <a16:creationId xmlns:a16="http://schemas.microsoft.com/office/drawing/2014/main" id="{BF49106B-6F14-4ED7-8F0A-A879ECB0E9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757863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4" name="Line 41">
                <a:extLst>
                  <a:ext uri="{FF2B5EF4-FFF2-40B4-BE49-F238E27FC236}">
                    <a16:creationId xmlns:a16="http://schemas.microsoft.com/office/drawing/2014/main" id="{A025B289-EB56-40A5-BC8A-BFDAA837EE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700713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5" name="Line 42">
                <a:extLst>
                  <a:ext uri="{FF2B5EF4-FFF2-40B4-BE49-F238E27FC236}">
                    <a16:creationId xmlns:a16="http://schemas.microsoft.com/office/drawing/2014/main" id="{DF014224-8B86-425D-A8FD-47DBCDA01F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645150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6" name="Line 43">
                <a:extLst>
                  <a:ext uri="{FF2B5EF4-FFF2-40B4-BE49-F238E27FC236}">
                    <a16:creationId xmlns:a16="http://schemas.microsoft.com/office/drawing/2014/main" id="{23B62A8C-8603-4DE9-B3EC-18755A380E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588000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7" name="Line 44">
                <a:extLst>
                  <a:ext uri="{FF2B5EF4-FFF2-40B4-BE49-F238E27FC236}">
                    <a16:creationId xmlns:a16="http://schemas.microsoft.com/office/drawing/2014/main" id="{D382ACA9-37B8-4B91-BFD8-54DFD1BEA5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532438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8" name="Line 45">
                <a:extLst>
                  <a:ext uri="{FF2B5EF4-FFF2-40B4-BE49-F238E27FC236}">
                    <a16:creationId xmlns:a16="http://schemas.microsoft.com/office/drawing/2014/main" id="{05C73690-8A0C-48C3-BE2D-705E8BF9BB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475288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9" name="Line 46">
                <a:extLst>
                  <a:ext uri="{FF2B5EF4-FFF2-40B4-BE49-F238E27FC236}">
                    <a16:creationId xmlns:a16="http://schemas.microsoft.com/office/drawing/2014/main" id="{39400D87-9433-4CB5-A874-A48DF6CFD3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418138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0" name="Line 47">
                <a:extLst>
                  <a:ext uri="{FF2B5EF4-FFF2-40B4-BE49-F238E27FC236}">
                    <a16:creationId xmlns:a16="http://schemas.microsoft.com/office/drawing/2014/main" id="{F6758E57-00A6-497E-94CB-462440446C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362575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1" name="Line 48">
                <a:extLst>
                  <a:ext uri="{FF2B5EF4-FFF2-40B4-BE49-F238E27FC236}">
                    <a16:creationId xmlns:a16="http://schemas.microsoft.com/office/drawing/2014/main" id="{AD4826DF-4DA3-4EF7-BE91-B10915ECBF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815013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2" name="Line 49">
                <a:extLst>
                  <a:ext uri="{FF2B5EF4-FFF2-40B4-BE49-F238E27FC236}">
                    <a16:creationId xmlns:a16="http://schemas.microsoft.com/office/drawing/2014/main" id="{9E7FA0F6-DB10-4D31-9232-D5A373DBF5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757863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3" name="Line 50">
                <a:extLst>
                  <a:ext uri="{FF2B5EF4-FFF2-40B4-BE49-F238E27FC236}">
                    <a16:creationId xmlns:a16="http://schemas.microsoft.com/office/drawing/2014/main" id="{C2FDD908-9484-47EC-8935-1A49D7B91C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700713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4" name="Line 51">
                <a:extLst>
                  <a:ext uri="{FF2B5EF4-FFF2-40B4-BE49-F238E27FC236}">
                    <a16:creationId xmlns:a16="http://schemas.microsoft.com/office/drawing/2014/main" id="{FF070048-AB6E-45EB-B3B7-74E4165D19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645150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5" name="Line 52">
                <a:extLst>
                  <a:ext uri="{FF2B5EF4-FFF2-40B4-BE49-F238E27FC236}">
                    <a16:creationId xmlns:a16="http://schemas.microsoft.com/office/drawing/2014/main" id="{76100C0A-79F4-48D9-9AFE-DB0B512C85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588000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6" name="Line 53">
                <a:extLst>
                  <a:ext uri="{FF2B5EF4-FFF2-40B4-BE49-F238E27FC236}">
                    <a16:creationId xmlns:a16="http://schemas.microsoft.com/office/drawing/2014/main" id="{B4A2F9DD-7172-4242-B0D6-99F9B6BF7E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532438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7" name="Line 54">
                <a:extLst>
                  <a:ext uri="{FF2B5EF4-FFF2-40B4-BE49-F238E27FC236}">
                    <a16:creationId xmlns:a16="http://schemas.microsoft.com/office/drawing/2014/main" id="{1D2AB87A-F9AB-4949-A39C-A418017E25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475288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8" name="Line 55">
                <a:extLst>
                  <a:ext uri="{FF2B5EF4-FFF2-40B4-BE49-F238E27FC236}">
                    <a16:creationId xmlns:a16="http://schemas.microsoft.com/office/drawing/2014/main" id="{0A13F56E-703A-4B53-BBCE-1962DC3F98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418138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9" name="Line 56">
                <a:extLst>
                  <a:ext uri="{FF2B5EF4-FFF2-40B4-BE49-F238E27FC236}">
                    <a16:creationId xmlns:a16="http://schemas.microsoft.com/office/drawing/2014/main" id="{FEDF00D1-8D72-4C53-B5D0-C6C9FE0F9C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362575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0" name="Rectangle 57">
                <a:extLst>
                  <a:ext uri="{FF2B5EF4-FFF2-40B4-BE49-F238E27FC236}">
                    <a16:creationId xmlns:a16="http://schemas.microsoft.com/office/drawing/2014/main" id="{6C8BFFC0-D0BB-4821-9A17-BC5BFB2B3E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1476" y="5803900"/>
                <a:ext cx="2540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1" name="Rectangle 58">
                <a:extLst>
                  <a:ext uri="{FF2B5EF4-FFF2-40B4-BE49-F238E27FC236}">
                    <a16:creationId xmlns:a16="http://schemas.microsoft.com/office/drawing/2014/main" id="{9D7D80B0-AAC7-40DC-9A45-10D15EF098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7663" y="5746750"/>
                <a:ext cx="58738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0.05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2" name="Rectangle 59">
                <a:extLst>
                  <a:ext uri="{FF2B5EF4-FFF2-40B4-BE49-F238E27FC236}">
                    <a16:creationId xmlns:a16="http://schemas.microsoft.com/office/drawing/2014/main" id="{2402F9DF-CD4F-4059-AB06-8A618FFED5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7188" y="5689600"/>
                <a:ext cx="4445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0.1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3" name="Rectangle 60">
                <a:extLst>
                  <a:ext uri="{FF2B5EF4-FFF2-40B4-BE49-F238E27FC236}">
                    <a16:creationId xmlns:a16="http://schemas.microsoft.com/office/drawing/2014/main" id="{FAB6D74F-DE0E-4993-B5C0-5CFDB6C6BD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7663" y="5634038"/>
                <a:ext cx="58738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0.15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4" name="Rectangle 61">
                <a:extLst>
                  <a:ext uri="{FF2B5EF4-FFF2-40B4-BE49-F238E27FC236}">
                    <a16:creationId xmlns:a16="http://schemas.microsoft.com/office/drawing/2014/main" id="{C925F51A-EF49-46C8-98BC-621AD65BEC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7188" y="5578475"/>
                <a:ext cx="4445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0.2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5" name="Rectangle 62">
                <a:extLst>
                  <a:ext uri="{FF2B5EF4-FFF2-40B4-BE49-F238E27FC236}">
                    <a16:creationId xmlns:a16="http://schemas.microsoft.com/office/drawing/2014/main" id="{B0B4D548-0327-4D95-8EE8-75DCA22ACF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7663" y="5521325"/>
                <a:ext cx="58738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0.25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6" name="Rectangle 63">
                <a:extLst>
                  <a:ext uri="{FF2B5EF4-FFF2-40B4-BE49-F238E27FC236}">
                    <a16:creationId xmlns:a16="http://schemas.microsoft.com/office/drawing/2014/main" id="{4FACCBDD-BA23-4AA2-BEC0-65720C7341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7188" y="5464175"/>
                <a:ext cx="4445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0.3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7" name="Rectangle 64">
                <a:extLst>
                  <a:ext uri="{FF2B5EF4-FFF2-40B4-BE49-F238E27FC236}">
                    <a16:creationId xmlns:a16="http://schemas.microsoft.com/office/drawing/2014/main" id="{A208FE73-7017-48BF-A8B1-6D8A9B52AC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7663" y="5408613"/>
                <a:ext cx="58738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0.35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8" name="Rectangle 65">
                <a:extLst>
                  <a:ext uri="{FF2B5EF4-FFF2-40B4-BE49-F238E27FC236}">
                    <a16:creationId xmlns:a16="http://schemas.microsoft.com/office/drawing/2014/main" id="{B538E469-7389-4265-BE0B-B41D7FFEC0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7188" y="5351463"/>
                <a:ext cx="4445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0.4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47" name="任意多边形: 形状 446">
              <a:extLst>
                <a:ext uri="{FF2B5EF4-FFF2-40B4-BE49-F238E27FC236}">
                  <a16:creationId xmlns:a16="http://schemas.microsoft.com/office/drawing/2014/main" id="{B8CAA654-F3B4-4283-BD0C-BC2678FF011D}"/>
                </a:ext>
              </a:extLst>
            </p:cNvPr>
            <p:cNvSpPr/>
            <p:nvPr/>
          </p:nvSpPr>
          <p:spPr>
            <a:xfrm>
              <a:off x="2929467" y="5404310"/>
              <a:ext cx="567266" cy="409115"/>
            </a:xfrm>
            <a:custGeom>
              <a:avLst/>
              <a:gdLst>
                <a:gd name="connsiteX0" fmla="*/ 0 w 567266"/>
                <a:gd name="connsiteY0" fmla="*/ 409115 h 409115"/>
                <a:gd name="connsiteX1" fmla="*/ 57150 w 567266"/>
                <a:gd name="connsiteY1" fmla="*/ 254598 h 409115"/>
                <a:gd name="connsiteX2" fmla="*/ 104775 w 567266"/>
                <a:gd name="connsiteY2" fmla="*/ 306457 h 409115"/>
                <a:gd name="connsiteX3" fmla="*/ 182033 w 567266"/>
                <a:gd name="connsiteY3" fmla="*/ 93732 h 409115"/>
                <a:gd name="connsiteX4" fmla="*/ 251883 w 567266"/>
                <a:gd name="connsiteY4" fmla="*/ 146648 h 409115"/>
                <a:gd name="connsiteX5" fmla="*/ 300566 w 567266"/>
                <a:gd name="connsiteY5" fmla="*/ 101140 h 409115"/>
                <a:gd name="connsiteX6" fmla="*/ 343958 w 567266"/>
                <a:gd name="connsiteY6" fmla="*/ 138182 h 409115"/>
                <a:gd name="connsiteX7" fmla="*/ 404283 w 567266"/>
                <a:gd name="connsiteY7" fmla="*/ 89498 h 409115"/>
                <a:gd name="connsiteX8" fmla="*/ 452966 w 567266"/>
                <a:gd name="connsiteY8" fmla="*/ 1657 h 409115"/>
                <a:gd name="connsiteX9" fmla="*/ 506941 w 567266"/>
                <a:gd name="connsiteY9" fmla="*/ 64098 h 409115"/>
                <a:gd name="connsiteX10" fmla="*/ 567266 w 567266"/>
                <a:gd name="connsiteY10" fmla="*/ 409115 h 409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7266" h="409115">
                  <a:moveTo>
                    <a:pt x="0" y="409115"/>
                  </a:moveTo>
                  <a:cubicBezTo>
                    <a:pt x="19844" y="340411"/>
                    <a:pt x="39688" y="271708"/>
                    <a:pt x="57150" y="254598"/>
                  </a:cubicBezTo>
                  <a:cubicBezTo>
                    <a:pt x="74612" y="237488"/>
                    <a:pt x="83961" y="333268"/>
                    <a:pt x="104775" y="306457"/>
                  </a:cubicBezTo>
                  <a:cubicBezTo>
                    <a:pt x="125589" y="279646"/>
                    <a:pt x="157515" y="120367"/>
                    <a:pt x="182033" y="93732"/>
                  </a:cubicBezTo>
                  <a:cubicBezTo>
                    <a:pt x="206551" y="67097"/>
                    <a:pt x="232128" y="145413"/>
                    <a:pt x="251883" y="146648"/>
                  </a:cubicBezTo>
                  <a:cubicBezTo>
                    <a:pt x="271638" y="147883"/>
                    <a:pt x="285220" y="102551"/>
                    <a:pt x="300566" y="101140"/>
                  </a:cubicBezTo>
                  <a:cubicBezTo>
                    <a:pt x="315912" y="99729"/>
                    <a:pt x="326672" y="140122"/>
                    <a:pt x="343958" y="138182"/>
                  </a:cubicBezTo>
                  <a:cubicBezTo>
                    <a:pt x="361244" y="136242"/>
                    <a:pt x="386115" y="112252"/>
                    <a:pt x="404283" y="89498"/>
                  </a:cubicBezTo>
                  <a:cubicBezTo>
                    <a:pt x="422451" y="66744"/>
                    <a:pt x="435856" y="5890"/>
                    <a:pt x="452966" y="1657"/>
                  </a:cubicBezTo>
                  <a:cubicBezTo>
                    <a:pt x="470076" y="-2576"/>
                    <a:pt x="487891" y="-3812"/>
                    <a:pt x="506941" y="64098"/>
                  </a:cubicBezTo>
                  <a:cubicBezTo>
                    <a:pt x="525991" y="132008"/>
                    <a:pt x="546628" y="270561"/>
                    <a:pt x="567266" y="40911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9" name="组合 508">
            <a:extLst>
              <a:ext uri="{FF2B5EF4-FFF2-40B4-BE49-F238E27FC236}">
                <a16:creationId xmlns:a16="http://schemas.microsoft.com/office/drawing/2014/main" id="{23F83D62-20E0-44D0-AFBE-871789A809F1}"/>
              </a:ext>
            </a:extLst>
          </p:cNvPr>
          <p:cNvGrpSpPr/>
          <p:nvPr/>
        </p:nvGrpSpPr>
        <p:grpSpPr>
          <a:xfrm>
            <a:off x="9470112" y="5357019"/>
            <a:ext cx="739775" cy="554037"/>
            <a:chOff x="2832101" y="5321301"/>
            <a:chExt cx="739775" cy="554037"/>
          </a:xfrm>
        </p:grpSpPr>
        <p:grpSp>
          <p:nvGrpSpPr>
            <p:cNvPr id="510" name="组合 509">
              <a:extLst>
                <a:ext uri="{FF2B5EF4-FFF2-40B4-BE49-F238E27FC236}">
                  <a16:creationId xmlns:a16="http://schemas.microsoft.com/office/drawing/2014/main" id="{7A002EB2-4980-4228-AC0B-BFA69B15500D}"/>
                </a:ext>
              </a:extLst>
            </p:cNvPr>
            <p:cNvGrpSpPr/>
            <p:nvPr/>
          </p:nvGrpSpPr>
          <p:grpSpPr>
            <a:xfrm>
              <a:off x="2832101" y="5321301"/>
              <a:ext cx="739775" cy="554037"/>
              <a:chOff x="2832101" y="5321301"/>
              <a:chExt cx="739775" cy="554037"/>
            </a:xfrm>
          </p:grpSpPr>
          <p:sp>
            <p:nvSpPr>
              <p:cNvPr id="512" name="AutoShape 3">
                <a:extLst>
                  <a:ext uri="{FF2B5EF4-FFF2-40B4-BE49-F238E27FC236}">
                    <a16:creationId xmlns:a16="http://schemas.microsoft.com/office/drawing/2014/main" id="{FFFF9374-DC54-4832-B405-73416416A28D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919413" y="5348288"/>
                <a:ext cx="596900" cy="471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3" name="Rectangle 5">
                <a:extLst>
                  <a:ext uri="{FF2B5EF4-FFF2-40B4-BE49-F238E27FC236}">
                    <a16:creationId xmlns:a16="http://schemas.microsoft.com/office/drawing/2014/main" id="{9B108AD3-5ABA-4059-B7DF-8EC1774272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101" y="5321301"/>
                <a:ext cx="739775" cy="5540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4" name="Rectangle 6">
                <a:extLst>
                  <a:ext uri="{FF2B5EF4-FFF2-40B4-BE49-F238E27FC236}">
                    <a16:creationId xmlns:a16="http://schemas.microsoft.com/office/drawing/2014/main" id="{6FEC0271-677D-4FC7-9876-05C432B179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101" y="5321301"/>
                <a:ext cx="739775" cy="5540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5" name="Line 8">
                <a:extLst>
                  <a:ext uri="{FF2B5EF4-FFF2-40B4-BE49-F238E27FC236}">
                    <a16:creationId xmlns:a16="http://schemas.microsoft.com/office/drawing/2014/main" id="{13AEF988-A1BC-470B-97C6-0B596DB808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815013"/>
                <a:ext cx="573088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6" name="Line 9">
                <a:extLst>
                  <a:ext uri="{FF2B5EF4-FFF2-40B4-BE49-F238E27FC236}">
                    <a16:creationId xmlns:a16="http://schemas.microsoft.com/office/drawing/2014/main" id="{EF3662C8-92F9-4813-ACF1-F4CD777C23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362575"/>
                <a:ext cx="573088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7" name="Line 10">
                <a:extLst>
                  <a:ext uri="{FF2B5EF4-FFF2-40B4-BE49-F238E27FC236}">
                    <a16:creationId xmlns:a16="http://schemas.microsoft.com/office/drawing/2014/main" id="{0244591B-91C6-4709-9C1A-B006BE451A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28938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8" name="Line 11">
                <a:extLst>
                  <a:ext uri="{FF2B5EF4-FFF2-40B4-BE49-F238E27FC236}">
                    <a16:creationId xmlns:a16="http://schemas.microsoft.com/office/drawing/2014/main" id="{89E425F1-79E7-4B14-AC5D-35918A5A94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00376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9" name="Line 12">
                <a:extLst>
                  <a:ext uri="{FF2B5EF4-FFF2-40B4-BE49-F238E27FC236}">
                    <a16:creationId xmlns:a16="http://schemas.microsoft.com/office/drawing/2014/main" id="{82657103-A2F1-43D6-9AC6-56E97F0C3A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71813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0" name="Line 13">
                <a:extLst>
                  <a:ext uri="{FF2B5EF4-FFF2-40B4-BE49-F238E27FC236}">
                    <a16:creationId xmlns:a16="http://schemas.microsoft.com/office/drawing/2014/main" id="{09C7F5F0-9DC4-47B3-BC8D-9DE2DA4E2F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43251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1" name="Line 14">
                <a:extLst>
                  <a:ext uri="{FF2B5EF4-FFF2-40B4-BE49-F238E27FC236}">
                    <a16:creationId xmlns:a16="http://schemas.microsoft.com/office/drawing/2014/main" id="{5F3FA6E7-D2F1-4B5A-9999-19930DFE62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14688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2" name="Line 15">
                <a:extLst>
                  <a:ext uri="{FF2B5EF4-FFF2-40B4-BE49-F238E27FC236}">
                    <a16:creationId xmlns:a16="http://schemas.microsoft.com/office/drawing/2014/main" id="{554C569D-DAAC-4BBD-B83D-B6248A38DC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86126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3" name="Line 16">
                <a:extLst>
                  <a:ext uri="{FF2B5EF4-FFF2-40B4-BE49-F238E27FC236}">
                    <a16:creationId xmlns:a16="http://schemas.microsoft.com/office/drawing/2014/main" id="{00F0DADB-99CD-42E7-983C-0014BB83DA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59151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4" name="Line 17">
                <a:extLst>
                  <a:ext uri="{FF2B5EF4-FFF2-40B4-BE49-F238E27FC236}">
                    <a16:creationId xmlns:a16="http://schemas.microsoft.com/office/drawing/2014/main" id="{17ECE3A3-E3DB-4F90-A168-650AE52518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30588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5" name="Line 18">
                <a:extLst>
                  <a:ext uri="{FF2B5EF4-FFF2-40B4-BE49-F238E27FC236}">
                    <a16:creationId xmlns:a16="http://schemas.microsoft.com/office/drawing/2014/main" id="{4340EA3C-587D-48F9-9990-E521F7BD46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02026" y="5808663"/>
                <a:ext cx="0" cy="635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6" name="Line 19">
                <a:extLst>
                  <a:ext uri="{FF2B5EF4-FFF2-40B4-BE49-F238E27FC236}">
                    <a16:creationId xmlns:a16="http://schemas.microsoft.com/office/drawing/2014/main" id="{EA3B41BF-B26E-4AB6-95A7-843D7B0AD3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7" name="Line 20">
                <a:extLst>
                  <a:ext uri="{FF2B5EF4-FFF2-40B4-BE49-F238E27FC236}">
                    <a16:creationId xmlns:a16="http://schemas.microsoft.com/office/drawing/2014/main" id="{AE415745-6299-487D-83FE-1252F76E15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0376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8" name="Line 21">
                <a:extLst>
                  <a:ext uri="{FF2B5EF4-FFF2-40B4-BE49-F238E27FC236}">
                    <a16:creationId xmlns:a16="http://schemas.microsoft.com/office/drawing/2014/main" id="{013ADA3A-5FC2-45EB-8148-911EBC69D3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1813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9" name="Line 22">
                <a:extLst>
                  <a:ext uri="{FF2B5EF4-FFF2-40B4-BE49-F238E27FC236}">
                    <a16:creationId xmlns:a16="http://schemas.microsoft.com/office/drawing/2014/main" id="{08E0FAA3-12CB-4B04-8BF3-18C2C22061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43251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0" name="Line 23">
                <a:extLst>
                  <a:ext uri="{FF2B5EF4-FFF2-40B4-BE49-F238E27FC236}">
                    <a16:creationId xmlns:a16="http://schemas.microsoft.com/office/drawing/2014/main" id="{F02DC9FE-9436-497D-B9F2-4044A0692E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4688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1" name="Line 24">
                <a:extLst>
                  <a:ext uri="{FF2B5EF4-FFF2-40B4-BE49-F238E27FC236}">
                    <a16:creationId xmlns:a16="http://schemas.microsoft.com/office/drawing/2014/main" id="{67A8212C-4B54-4042-BBA3-32797CED3E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6126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2" name="Line 25">
                <a:extLst>
                  <a:ext uri="{FF2B5EF4-FFF2-40B4-BE49-F238E27FC236}">
                    <a16:creationId xmlns:a16="http://schemas.microsoft.com/office/drawing/2014/main" id="{00226CE7-233D-4FE3-B376-ABBB939E04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9151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3" name="Line 26">
                <a:extLst>
                  <a:ext uri="{FF2B5EF4-FFF2-40B4-BE49-F238E27FC236}">
                    <a16:creationId xmlns:a16="http://schemas.microsoft.com/office/drawing/2014/main" id="{689F7C3B-BE90-4BB4-8659-ED15FEBAF3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0588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4" name="Line 27">
                <a:extLst>
                  <a:ext uri="{FF2B5EF4-FFF2-40B4-BE49-F238E27FC236}">
                    <a16:creationId xmlns:a16="http://schemas.microsoft.com/office/drawing/2014/main" id="{35020577-CC49-4764-8074-4D11517E2D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2026" y="5362575"/>
                <a:ext cx="0" cy="4762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5" name="Rectangle 28">
                <a:extLst>
                  <a:ext uri="{FF2B5EF4-FFF2-40B4-BE49-F238E27FC236}">
                    <a16:creationId xmlns:a16="http://schemas.microsoft.com/office/drawing/2014/main" id="{585E6D41-4180-4420-9B57-2E989F7FBF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1001" y="5821362"/>
                <a:ext cx="33338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-4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36" name="Rectangle 29">
                <a:extLst>
                  <a:ext uri="{FF2B5EF4-FFF2-40B4-BE49-F238E27FC236}">
                    <a16:creationId xmlns:a16="http://schemas.microsoft.com/office/drawing/2014/main" id="{2CB18DC5-6F0A-45E5-8115-61D405BDC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2438" y="5821362"/>
                <a:ext cx="33338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-3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37" name="Rectangle 30">
                <a:extLst>
                  <a:ext uri="{FF2B5EF4-FFF2-40B4-BE49-F238E27FC236}">
                    <a16:creationId xmlns:a16="http://schemas.microsoft.com/office/drawing/2014/main" id="{1469C122-27B8-41AF-9927-7596605A80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3876" y="5821362"/>
                <a:ext cx="33338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-2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38" name="Rectangle 31">
                <a:extLst>
                  <a:ext uri="{FF2B5EF4-FFF2-40B4-BE49-F238E27FC236}">
                    <a16:creationId xmlns:a16="http://schemas.microsoft.com/office/drawing/2014/main" id="{C7859AAA-C3DC-4C2D-BD47-595F70FC7C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5313" y="5821362"/>
                <a:ext cx="33338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-1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39" name="Rectangle 32">
                <a:extLst>
                  <a:ext uri="{FF2B5EF4-FFF2-40B4-BE49-F238E27FC236}">
                    <a16:creationId xmlns:a16="http://schemas.microsoft.com/office/drawing/2014/main" id="{F7081749-0084-402A-B23D-2FCAA7F796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9926" y="5821362"/>
                <a:ext cx="2540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0" name="Rectangle 33">
                <a:extLst>
                  <a:ext uri="{FF2B5EF4-FFF2-40B4-BE49-F238E27FC236}">
                    <a16:creationId xmlns:a16="http://schemas.microsoft.com/office/drawing/2014/main" id="{7BBE60AA-DEE1-4EFC-A0D1-DAE27CB808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1363" y="5821362"/>
                <a:ext cx="2540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1" name="Rectangle 34">
                <a:extLst>
                  <a:ext uri="{FF2B5EF4-FFF2-40B4-BE49-F238E27FC236}">
                    <a16:creationId xmlns:a16="http://schemas.microsoft.com/office/drawing/2014/main" id="{2307DCE5-CDE8-4598-BB7A-18BA45F8DF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4388" y="5821362"/>
                <a:ext cx="2540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2" name="Rectangle 35">
                <a:extLst>
                  <a:ext uri="{FF2B5EF4-FFF2-40B4-BE49-F238E27FC236}">
                    <a16:creationId xmlns:a16="http://schemas.microsoft.com/office/drawing/2014/main" id="{55761DDB-CB82-4DB0-845D-98995821DF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5826" y="5821362"/>
                <a:ext cx="2540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3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3" name="Rectangle 36">
                <a:extLst>
                  <a:ext uri="{FF2B5EF4-FFF2-40B4-BE49-F238E27FC236}">
                    <a16:creationId xmlns:a16="http://schemas.microsoft.com/office/drawing/2014/main" id="{F83835E5-988D-442B-98BD-BBBE1DFCE1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5676" y="5821362"/>
                <a:ext cx="2540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4" name="Line 37">
                <a:extLst>
                  <a:ext uri="{FF2B5EF4-FFF2-40B4-BE49-F238E27FC236}">
                    <a16:creationId xmlns:a16="http://schemas.microsoft.com/office/drawing/2014/main" id="{DC0823C8-1B3F-44A6-86CD-7DAE0378E1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28938" y="5362575"/>
                <a:ext cx="0" cy="452437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5" name="Line 38">
                <a:extLst>
                  <a:ext uri="{FF2B5EF4-FFF2-40B4-BE49-F238E27FC236}">
                    <a16:creationId xmlns:a16="http://schemas.microsoft.com/office/drawing/2014/main" id="{6EC7951E-4C05-4D59-8277-F8283C374D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02026" y="5362575"/>
                <a:ext cx="0" cy="452437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6" name="Line 39">
                <a:extLst>
                  <a:ext uri="{FF2B5EF4-FFF2-40B4-BE49-F238E27FC236}">
                    <a16:creationId xmlns:a16="http://schemas.microsoft.com/office/drawing/2014/main" id="{E9EDEFE2-1D2B-415F-9FAF-1E8ED504D3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815013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7" name="Line 40">
                <a:extLst>
                  <a:ext uri="{FF2B5EF4-FFF2-40B4-BE49-F238E27FC236}">
                    <a16:creationId xmlns:a16="http://schemas.microsoft.com/office/drawing/2014/main" id="{3C4D7DDC-B040-43AF-816B-FA1311305A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757863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8" name="Line 41">
                <a:extLst>
                  <a:ext uri="{FF2B5EF4-FFF2-40B4-BE49-F238E27FC236}">
                    <a16:creationId xmlns:a16="http://schemas.microsoft.com/office/drawing/2014/main" id="{16339BC9-2E32-4A70-BC7E-EE76E93856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700713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9" name="Line 42">
                <a:extLst>
                  <a:ext uri="{FF2B5EF4-FFF2-40B4-BE49-F238E27FC236}">
                    <a16:creationId xmlns:a16="http://schemas.microsoft.com/office/drawing/2014/main" id="{C7E4E90F-FA4A-45E1-92E0-B88902FA0F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645150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0" name="Line 43">
                <a:extLst>
                  <a:ext uri="{FF2B5EF4-FFF2-40B4-BE49-F238E27FC236}">
                    <a16:creationId xmlns:a16="http://schemas.microsoft.com/office/drawing/2014/main" id="{03D99E07-3A97-45D1-A841-2A7DF61343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588000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1" name="Line 44">
                <a:extLst>
                  <a:ext uri="{FF2B5EF4-FFF2-40B4-BE49-F238E27FC236}">
                    <a16:creationId xmlns:a16="http://schemas.microsoft.com/office/drawing/2014/main" id="{5F3352BE-A4E1-42A4-9EF9-CA2CC70F6E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532438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2" name="Line 45">
                <a:extLst>
                  <a:ext uri="{FF2B5EF4-FFF2-40B4-BE49-F238E27FC236}">
                    <a16:creationId xmlns:a16="http://schemas.microsoft.com/office/drawing/2014/main" id="{3DB9959B-91C4-45F8-981C-9F1070FE00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475288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3" name="Line 46">
                <a:extLst>
                  <a:ext uri="{FF2B5EF4-FFF2-40B4-BE49-F238E27FC236}">
                    <a16:creationId xmlns:a16="http://schemas.microsoft.com/office/drawing/2014/main" id="{907EDCBE-8EDF-4B31-A9A6-596884A76B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418138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4" name="Line 47">
                <a:extLst>
                  <a:ext uri="{FF2B5EF4-FFF2-40B4-BE49-F238E27FC236}">
                    <a16:creationId xmlns:a16="http://schemas.microsoft.com/office/drawing/2014/main" id="{8A3B543F-F2C2-4822-AC29-E2B97DF330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938" y="5362575"/>
                <a:ext cx="4763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5" name="Line 48">
                <a:extLst>
                  <a:ext uri="{FF2B5EF4-FFF2-40B4-BE49-F238E27FC236}">
                    <a16:creationId xmlns:a16="http://schemas.microsoft.com/office/drawing/2014/main" id="{AC4CB81F-88A1-42A2-A6D7-0784FCC0B9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815013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6" name="Line 49">
                <a:extLst>
                  <a:ext uri="{FF2B5EF4-FFF2-40B4-BE49-F238E27FC236}">
                    <a16:creationId xmlns:a16="http://schemas.microsoft.com/office/drawing/2014/main" id="{8DD8C0AD-D2F5-4B6F-95FA-41DE213841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757863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7" name="Line 50">
                <a:extLst>
                  <a:ext uri="{FF2B5EF4-FFF2-40B4-BE49-F238E27FC236}">
                    <a16:creationId xmlns:a16="http://schemas.microsoft.com/office/drawing/2014/main" id="{8F3F5DCC-04DA-446E-8798-02520D03E2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700713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8" name="Line 51">
                <a:extLst>
                  <a:ext uri="{FF2B5EF4-FFF2-40B4-BE49-F238E27FC236}">
                    <a16:creationId xmlns:a16="http://schemas.microsoft.com/office/drawing/2014/main" id="{1B54374E-1997-4A79-B265-812FE4B7BB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645150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9" name="Line 52">
                <a:extLst>
                  <a:ext uri="{FF2B5EF4-FFF2-40B4-BE49-F238E27FC236}">
                    <a16:creationId xmlns:a16="http://schemas.microsoft.com/office/drawing/2014/main" id="{ECC3198B-024D-49FD-B847-184BDE3B22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588000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0" name="Line 53">
                <a:extLst>
                  <a:ext uri="{FF2B5EF4-FFF2-40B4-BE49-F238E27FC236}">
                    <a16:creationId xmlns:a16="http://schemas.microsoft.com/office/drawing/2014/main" id="{7AA6E1FA-D711-41B7-BE7E-9FFDB70DF6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532438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1" name="Line 54">
                <a:extLst>
                  <a:ext uri="{FF2B5EF4-FFF2-40B4-BE49-F238E27FC236}">
                    <a16:creationId xmlns:a16="http://schemas.microsoft.com/office/drawing/2014/main" id="{450A34D7-DEF5-4A6C-BE9E-45CFBF2A95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475288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2" name="Line 55">
                <a:extLst>
                  <a:ext uri="{FF2B5EF4-FFF2-40B4-BE49-F238E27FC236}">
                    <a16:creationId xmlns:a16="http://schemas.microsoft.com/office/drawing/2014/main" id="{9CE9991A-1261-40E4-87F6-9925B9B5DE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418138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3" name="Line 56">
                <a:extLst>
                  <a:ext uri="{FF2B5EF4-FFF2-40B4-BE49-F238E27FC236}">
                    <a16:creationId xmlns:a16="http://schemas.microsoft.com/office/drawing/2014/main" id="{F98EB91D-7099-4E92-B4F9-80E2B2A20A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676" y="5362575"/>
                <a:ext cx="6350" cy="0"/>
              </a:xfrm>
              <a:prstGeom prst="line">
                <a:avLst/>
              </a:prstGeom>
              <a:noFill/>
              <a:ln w="158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4" name="Rectangle 57">
                <a:extLst>
                  <a:ext uri="{FF2B5EF4-FFF2-40B4-BE49-F238E27FC236}">
                    <a16:creationId xmlns:a16="http://schemas.microsoft.com/office/drawing/2014/main" id="{FDB0107E-8589-4B03-958D-73DC9B5DA9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1476" y="5803900"/>
                <a:ext cx="2540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5" name="Rectangle 58">
                <a:extLst>
                  <a:ext uri="{FF2B5EF4-FFF2-40B4-BE49-F238E27FC236}">
                    <a16:creationId xmlns:a16="http://schemas.microsoft.com/office/drawing/2014/main" id="{EF8BD459-7BEB-48F3-B723-87495E40D1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7663" y="5746750"/>
                <a:ext cx="58738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0.05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6" name="Rectangle 59">
                <a:extLst>
                  <a:ext uri="{FF2B5EF4-FFF2-40B4-BE49-F238E27FC236}">
                    <a16:creationId xmlns:a16="http://schemas.microsoft.com/office/drawing/2014/main" id="{D2671CA3-A616-4D4A-82F3-0FCD9897FE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7188" y="5689600"/>
                <a:ext cx="4445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0.1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7" name="Rectangle 60">
                <a:extLst>
                  <a:ext uri="{FF2B5EF4-FFF2-40B4-BE49-F238E27FC236}">
                    <a16:creationId xmlns:a16="http://schemas.microsoft.com/office/drawing/2014/main" id="{3416B6F4-2227-45BD-AB84-07CDFB8009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7663" y="5634038"/>
                <a:ext cx="58738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0.15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8" name="Rectangle 61">
                <a:extLst>
                  <a:ext uri="{FF2B5EF4-FFF2-40B4-BE49-F238E27FC236}">
                    <a16:creationId xmlns:a16="http://schemas.microsoft.com/office/drawing/2014/main" id="{D6EA3FAF-322B-4218-BDF2-AE901B4D16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7188" y="5578475"/>
                <a:ext cx="4445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0.2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9" name="Rectangle 62">
                <a:extLst>
                  <a:ext uri="{FF2B5EF4-FFF2-40B4-BE49-F238E27FC236}">
                    <a16:creationId xmlns:a16="http://schemas.microsoft.com/office/drawing/2014/main" id="{2ADDB306-C7E5-47E8-AF71-94FCA7E0F4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7663" y="5521325"/>
                <a:ext cx="58738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0.25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0" name="Rectangle 63">
                <a:extLst>
                  <a:ext uri="{FF2B5EF4-FFF2-40B4-BE49-F238E27FC236}">
                    <a16:creationId xmlns:a16="http://schemas.microsoft.com/office/drawing/2014/main" id="{984433E9-EAD3-4EBD-B563-0F7B2477FE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7188" y="5464175"/>
                <a:ext cx="4445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0.3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1" name="Rectangle 64">
                <a:extLst>
                  <a:ext uri="{FF2B5EF4-FFF2-40B4-BE49-F238E27FC236}">
                    <a16:creationId xmlns:a16="http://schemas.microsoft.com/office/drawing/2014/main" id="{B8F41FEE-8D9E-4616-83C9-EE35868DE3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7663" y="5408613"/>
                <a:ext cx="58738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0.35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2" name="Rectangle 65">
                <a:extLst>
                  <a:ext uri="{FF2B5EF4-FFF2-40B4-BE49-F238E27FC236}">
                    <a16:creationId xmlns:a16="http://schemas.microsoft.com/office/drawing/2014/main" id="{D717DD91-23C0-4F6D-851E-13F6C4A5BB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7188" y="5351463"/>
                <a:ext cx="4445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0.4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11" name="任意多边形: 形状 510">
              <a:extLst>
                <a:ext uri="{FF2B5EF4-FFF2-40B4-BE49-F238E27FC236}">
                  <a16:creationId xmlns:a16="http://schemas.microsoft.com/office/drawing/2014/main" id="{D3F7123F-0F9C-4205-9A53-16875CAB2FD0}"/>
                </a:ext>
              </a:extLst>
            </p:cNvPr>
            <p:cNvSpPr/>
            <p:nvPr/>
          </p:nvSpPr>
          <p:spPr>
            <a:xfrm>
              <a:off x="2929467" y="5404310"/>
              <a:ext cx="567266" cy="409115"/>
            </a:xfrm>
            <a:custGeom>
              <a:avLst/>
              <a:gdLst>
                <a:gd name="connsiteX0" fmla="*/ 0 w 567266"/>
                <a:gd name="connsiteY0" fmla="*/ 409115 h 409115"/>
                <a:gd name="connsiteX1" fmla="*/ 57150 w 567266"/>
                <a:gd name="connsiteY1" fmla="*/ 254598 h 409115"/>
                <a:gd name="connsiteX2" fmla="*/ 104775 w 567266"/>
                <a:gd name="connsiteY2" fmla="*/ 306457 h 409115"/>
                <a:gd name="connsiteX3" fmla="*/ 182033 w 567266"/>
                <a:gd name="connsiteY3" fmla="*/ 93732 h 409115"/>
                <a:gd name="connsiteX4" fmla="*/ 251883 w 567266"/>
                <a:gd name="connsiteY4" fmla="*/ 146648 h 409115"/>
                <a:gd name="connsiteX5" fmla="*/ 300566 w 567266"/>
                <a:gd name="connsiteY5" fmla="*/ 101140 h 409115"/>
                <a:gd name="connsiteX6" fmla="*/ 343958 w 567266"/>
                <a:gd name="connsiteY6" fmla="*/ 138182 h 409115"/>
                <a:gd name="connsiteX7" fmla="*/ 404283 w 567266"/>
                <a:gd name="connsiteY7" fmla="*/ 89498 h 409115"/>
                <a:gd name="connsiteX8" fmla="*/ 452966 w 567266"/>
                <a:gd name="connsiteY8" fmla="*/ 1657 h 409115"/>
                <a:gd name="connsiteX9" fmla="*/ 506941 w 567266"/>
                <a:gd name="connsiteY9" fmla="*/ 64098 h 409115"/>
                <a:gd name="connsiteX10" fmla="*/ 567266 w 567266"/>
                <a:gd name="connsiteY10" fmla="*/ 409115 h 409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7266" h="409115">
                  <a:moveTo>
                    <a:pt x="0" y="409115"/>
                  </a:moveTo>
                  <a:cubicBezTo>
                    <a:pt x="19844" y="340411"/>
                    <a:pt x="39688" y="271708"/>
                    <a:pt x="57150" y="254598"/>
                  </a:cubicBezTo>
                  <a:cubicBezTo>
                    <a:pt x="74612" y="237488"/>
                    <a:pt x="83961" y="333268"/>
                    <a:pt x="104775" y="306457"/>
                  </a:cubicBezTo>
                  <a:cubicBezTo>
                    <a:pt x="125589" y="279646"/>
                    <a:pt x="157515" y="120367"/>
                    <a:pt x="182033" y="93732"/>
                  </a:cubicBezTo>
                  <a:cubicBezTo>
                    <a:pt x="206551" y="67097"/>
                    <a:pt x="232128" y="145413"/>
                    <a:pt x="251883" y="146648"/>
                  </a:cubicBezTo>
                  <a:cubicBezTo>
                    <a:pt x="271638" y="147883"/>
                    <a:pt x="285220" y="102551"/>
                    <a:pt x="300566" y="101140"/>
                  </a:cubicBezTo>
                  <a:cubicBezTo>
                    <a:pt x="315912" y="99729"/>
                    <a:pt x="326672" y="140122"/>
                    <a:pt x="343958" y="138182"/>
                  </a:cubicBezTo>
                  <a:cubicBezTo>
                    <a:pt x="361244" y="136242"/>
                    <a:pt x="386115" y="112252"/>
                    <a:pt x="404283" y="89498"/>
                  </a:cubicBezTo>
                  <a:cubicBezTo>
                    <a:pt x="422451" y="66744"/>
                    <a:pt x="435856" y="5890"/>
                    <a:pt x="452966" y="1657"/>
                  </a:cubicBezTo>
                  <a:cubicBezTo>
                    <a:pt x="470076" y="-2576"/>
                    <a:pt x="487891" y="-3812"/>
                    <a:pt x="506941" y="64098"/>
                  </a:cubicBezTo>
                  <a:cubicBezTo>
                    <a:pt x="525991" y="132008"/>
                    <a:pt x="546628" y="270561"/>
                    <a:pt x="567266" y="40911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910523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Summary: Context-dependent phone models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Share parameters through state clustering</a:t>
            </a:r>
          </a:p>
          <a:p>
            <a:r>
              <a:rPr lang="en-US" altLang="zh-CN" dirty="0"/>
              <a:t>Cluster states using phonetic decision trees for each state of parent phone</a:t>
            </a:r>
          </a:p>
          <a:p>
            <a:r>
              <a:rPr lang="en-US" altLang="zh-CN" dirty="0"/>
              <a:t>Use Gaussian distributions when state clustering</a:t>
            </a:r>
          </a:p>
          <a:p>
            <a:r>
              <a:rPr lang="en-US" altLang="zh-CN" dirty="0"/>
              <a:t>Then split Gaussians and retrain to obtain a GMM state clustered system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49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2998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内容占位符 11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1362110" y="3188502"/>
            <a:ext cx="690806" cy="545499"/>
          </a:xfrm>
        </p:spPr>
      </p:pic>
      <p:grpSp>
        <p:nvGrpSpPr>
          <p:cNvPr id="7" name="组合 6"/>
          <p:cNvGrpSpPr/>
          <p:nvPr/>
        </p:nvGrpSpPr>
        <p:grpSpPr>
          <a:xfrm>
            <a:off x="1370143" y="1619790"/>
            <a:ext cx="9018797" cy="1231100"/>
            <a:chOff x="1370143" y="1619790"/>
            <a:chExt cx="9018797" cy="1231100"/>
          </a:xfrm>
        </p:grpSpPr>
        <p:grpSp>
          <p:nvGrpSpPr>
            <p:cNvPr id="8" name="组合 7"/>
            <p:cNvGrpSpPr/>
            <p:nvPr/>
          </p:nvGrpSpPr>
          <p:grpSpPr>
            <a:xfrm>
              <a:off x="1370143" y="1619790"/>
              <a:ext cx="2761971" cy="1231100"/>
              <a:chOff x="1749928" y="4187258"/>
              <a:chExt cx="1699581" cy="747352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1749928" y="4524707"/>
                <a:ext cx="411259" cy="40990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2383796" y="4524706"/>
                <a:ext cx="411259" cy="40990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3038250" y="4524704"/>
                <a:ext cx="411259" cy="40990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cxnSp>
            <p:nvCxnSpPr>
              <p:cNvPr id="41" name="直接箭头连接符 40"/>
              <p:cNvCxnSpPr>
                <a:stCxn id="38" idx="6"/>
                <a:endCxn id="39" idx="2"/>
              </p:cNvCxnSpPr>
              <p:nvPr/>
            </p:nvCxnSpPr>
            <p:spPr>
              <a:xfrm flipV="1">
                <a:off x="2161187" y="4729658"/>
                <a:ext cx="222609" cy="1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42" name="直接箭头连接符 41"/>
              <p:cNvCxnSpPr>
                <a:stCxn id="39" idx="6"/>
                <a:endCxn id="40" idx="2"/>
              </p:cNvCxnSpPr>
              <p:nvPr/>
            </p:nvCxnSpPr>
            <p:spPr>
              <a:xfrm flipV="1">
                <a:off x="2795055" y="4729656"/>
                <a:ext cx="243195" cy="2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43" name="弧形 42"/>
              <p:cNvSpPr/>
              <p:nvPr/>
            </p:nvSpPr>
            <p:spPr>
              <a:xfrm rot="16200000">
                <a:off x="1770947" y="4226013"/>
                <a:ext cx="328049" cy="258028"/>
              </a:xfrm>
              <a:prstGeom prst="arc">
                <a:avLst>
                  <a:gd name="adj1" fmla="val 6131555"/>
                  <a:gd name="adj2" fmla="val 6048395"/>
                </a:avLst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4" name="弧形 43"/>
              <p:cNvSpPr/>
              <p:nvPr/>
            </p:nvSpPr>
            <p:spPr>
              <a:xfrm rot="16200000">
                <a:off x="2425401" y="4222272"/>
                <a:ext cx="328049" cy="258028"/>
              </a:xfrm>
              <a:prstGeom prst="arc">
                <a:avLst>
                  <a:gd name="adj1" fmla="val 6131555"/>
                  <a:gd name="adj2" fmla="val 6048395"/>
                </a:avLst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5" name="弧形 44"/>
              <p:cNvSpPr/>
              <p:nvPr/>
            </p:nvSpPr>
            <p:spPr>
              <a:xfrm rot="16200000">
                <a:off x="3080991" y="4222269"/>
                <a:ext cx="328049" cy="258028"/>
              </a:xfrm>
              <a:prstGeom prst="arc">
                <a:avLst>
                  <a:gd name="adj1" fmla="val 6131555"/>
                  <a:gd name="adj2" fmla="val 6048395"/>
                </a:avLst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1515553" y="2348464"/>
              <a:ext cx="4168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r1</a:t>
              </a:r>
              <a:endParaRPr lang="zh-CN" altLang="en-US" dirty="0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574706" y="2344800"/>
              <a:ext cx="6674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r2</a:t>
              </a:r>
              <a:endParaRPr lang="zh-CN" altLang="en-US" dirty="0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631749" y="2358655"/>
              <a:ext cx="444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r3</a:t>
              </a:r>
              <a:endParaRPr lang="zh-CN" altLang="en-US" dirty="0"/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4504906" y="1619790"/>
              <a:ext cx="2761971" cy="1231100"/>
              <a:chOff x="1749928" y="4187258"/>
              <a:chExt cx="1699581" cy="747352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1749928" y="4524707"/>
                <a:ext cx="411259" cy="40990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2383796" y="4524706"/>
                <a:ext cx="411259" cy="40990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3038250" y="4524704"/>
                <a:ext cx="411259" cy="40990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cxnSp>
            <p:nvCxnSpPr>
              <p:cNvPr id="33" name="直接箭头连接符 32"/>
              <p:cNvCxnSpPr>
                <a:stCxn id="30" idx="6"/>
                <a:endCxn id="31" idx="2"/>
              </p:cNvCxnSpPr>
              <p:nvPr/>
            </p:nvCxnSpPr>
            <p:spPr>
              <a:xfrm flipV="1">
                <a:off x="2161187" y="4729658"/>
                <a:ext cx="222609" cy="1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34" name="直接箭头连接符 33"/>
              <p:cNvCxnSpPr>
                <a:stCxn id="31" idx="6"/>
                <a:endCxn id="32" idx="2"/>
              </p:cNvCxnSpPr>
              <p:nvPr/>
            </p:nvCxnSpPr>
            <p:spPr>
              <a:xfrm flipV="1">
                <a:off x="2795055" y="4729656"/>
                <a:ext cx="243195" cy="2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35" name="弧形 34"/>
              <p:cNvSpPr/>
              <p:nvPr/>
            </p:nvSpPr>
            <p:spPr>
              <a:xfrm rot="16200000">
                <a:off x="1770947" y="4226013"/>
                <a:ext cx="328049" cy="258028"/>
              </a:xfrm>
              <a:prstGeom prst="arc">
                <a:avLst>
                  <a:gd name="adj1" fmla="val 6131555"/>
                  <a:gd name="adj2" fmla="val 6048395"/>
                </a:avLst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6" name="弧形 35"/>
              <p:cNvSpPr/>
              <p:nvPr/>
            </p:nvSpPr>
            <p:spPr>
              <a:xfrm rot="16200000">
                <a:off x="2425401" y="4222272"/>
                <a:ext cx="328049" cy="258028"/>
              </a:xfrm>
              <a:prstGeom prst="arc">
                <a:avLst>
                  <a:gd name="adj1" fmla="val 6131555"/>
                  <a:gd name="adj2" fmla="val 6048395"/>
                </a:avLst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7" name="弧形 36"/>
              <p:cNvSpPr/>
              <p:nvPr/>
            </p:nvSpPr>
            <p:spPr>
              <a:xfrm rot="16200000">
                <a:off x="3080991" y="4222269"/>
                <a:ext cx="328049" cy="258028"/>
              </a:xfrm>
              <a:prstGeom prst="arc">
                <a:avLst>
                  <a:gd name="adj1" fmla="val 6131555"/>
                  <a:gd name="adj2" fmla="val 6048395"/>
                </a:avLst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4602691" y="2348464"/>
              <a:ext cx="4894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ai1</a:t>
              </a:r>
              <a:endParaRPr lang="zh-CN" altLang="en-US" dirty="0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661844" y="2344800"/>
              <a:ext cx="6674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ai2</a:t>
              </a:r>
              <a:endParaRPr lang="zh-CN" altLang="en-US" dirty="0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718887" y="2358655"/>
              <a:ext cx="5241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ai3</a:t>
              </a:r>
              <a:endParaRPr lang="zh-CN" altLang="en-US" dirty="0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7626969" y="1619790"/>
              <a:ext cx="2761971" cy="1231100"/>
              <a:chOff x="1749928" y="4187258"/>
              <a:chExt cx="1699581" cy="747352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1749928" y="4524707"/>
                <a:ext cx="411259" cy="40990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2383796" y="4524706"/>
                <a:ext cx="411259" cy="40990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3038250" y="4524704"/>
                <a:ext cx="411259" cy="40990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cxnSp>
            <p:nvCxnSpPr>
              <p:cNvPr id="25" name="直接箭头连接符 24"/>
              <p:cNvCxnSpPr>
                <a:stCxn id="22" idx="6"/>
                <a:endCxn id="23" idx="2"/>
              </p:cNvCxnSpPr>
              <p:nvPr/>
            </p:nvCxnSpPr>
            <p:spPr>
              <a:xfrm flipV="1">
                <a:off x="2161187" y="4729658"/>
                <a:ext cx="222609" cy="1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6" name="直接箭头连接符 25"/>
              <p:cNvCxnSpPr>
                <a:stCxn id="23" idx="6"/>
                <a:endCxn id="24" idx="2"/>
              </p:cNvCxnSpPr>
              <p:nvPr/>
            </p:nvCxnSpPr>
            <p:spPr>
              <a:xfrm flipV="1">
                <a:off x="2795055" y="4729656"/>
                <a:ext cx="243195" cy="2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27" name="弧形 26"/>
              <p:cNvSpPr/>
              <p:nvPr/>
            </p:nvSpPr>
            <p:spPr>
              <a:xfrm rot="16200000">
                <a:off x="1770947" y="4226013"/>
                <a:ext cx="328049" cy="258028"/>
              </a:xfrm>
              <a:prstGeom prst="arc">
                <a:avLst>
                  <a:gd name="adj1" fmla="val 6131555"/>
                  <a:gd name="adj2" fmla="val 6048395"/>
                </a:avLst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弧形 27"/>
              <p:cNvSpPr/>
              <p:nvPr/>
            </p:nvSpPr>
            <p:spPr>
              <a:xfrm rot="16200000">
                <a:off x="2425401" y="4222272"/>
                <a:ext cx="328049" cy="258028"/>
              </a:xfrm>
              <a:prstGeom prst="arc">
                <a:avLst>
                  <a:gd name="adj1" fmla="val 6131555"/>
                  <a:gd name="adj2" fmla="val 6048395"/>
                </a:avLst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弧形 28"/>
              <p:cNvSpPr/>
              <p:nvPr/>
            </p:nvSpPr>
            <p:spPr>
              <a:xfrm rot="16200000">
                <a:off x="3080991" y="4222269"/>
                <a:ext cx="328049" cy="258028"/>
              </a:xfrm>
              <a:prstGeom prst="arc">
                <a:avLst>
                  <a:gd name="adj1" fmla="val 6131555"/>
                  <a:gd name="adj2" fmla="val 6048395"/>
                </a:avLst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head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7772379" y="2348464"/>
              <a:ext cx="4168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t1</a:t>
              </a:r>
              <a:endParaRPr lang="zh-CN" altLang="en-US" dirty="0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831532" y="2344800"/>
              <a:ext cx="6674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t2</a:t>
              </a:r>
              <a:endParaRPr lang="zh-CN" altLang="en-US" dirty="0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9888575" y="2358655"/>
              <a:ext cx="444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t3</a:t>
              </a:r>
              <a:endParaRPr lang="zh-CN" altLang="en-US" dirty="0"/>
            </a:p>
          </p:txBody>
        </p:sp>
        <p:cxnSp>
          <p:nvCxnSpPr>
            <p:cNvPr id="20" name="直接箭头连接符 19"/>
            <p:cNvCxnSpPr/>
            <p:nvPr/>
          </p:nvCxnSpPr>
          <p:spPr>
            <a:xfrm flipV="1">
              <a:off x="7270618" y="2509302"/>
              <a:ext cx="361760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1" name="直接箭头连接符 20"/>
            <p:cNvCxnSpPr/>
            <p:nvPr/>
          </p:nvCxnSpPr>
          <p:spPr>
            <a:xfrm flipV="1">
              <a:off x="4128050" y="2509302"/>
              <a:ext cx="361760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</p:grpSp>
      <p:cxnSp>
        <p:nvCxnSpPr>
          <p:cNvPr id="54" name="直接连接符 53"/>
          <p:cNvCxnSpPr>
            <a:stCxn id="38" idx="4"/>
            <a:endCxn id="117" idx="0"/>
          </p:cNvCxnSpPr>
          <p:nvPr/>
        </p:nvCxnSpPr>
        <p:spPr>
          <a:xfrm>
            <a:off x="1704310" y="2850890"/>
            <a:ext cx="3203" cy="337612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58" name="直接连接符 57"/>
          <p:cNvCxnSpPr>
            <a:stCxn id="39" idx="4"/>
            <a:endCxn id="118" idx="0"/>
          </p:cNvCxnSpPr>
          <p:nvPr/>
        </p:nvCxnSpPr>
        <p:spPr>
          <a:xfrm flipH="1">
            <a:off x="2734401" y="2850888"/>
            <a:ext cx="1" cy="33510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87" name="直接连接符 86"/>
          <p:cNvCxnSpPr>
            <a:stCxn id="40" idx="4"/>
            <a:endCxn id="119" idx="0"/>
          </p:cNvCxnSpPr>
          <p:nvPr/>
        </p:nvCxnSpPr>
        <p:spPr>
          <a:xfrm flipH="1">
            <a:off x="3793580" y="2850885"/>
            <a:ext cx="4368" cy="335104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91" name="直接连接符 90"/>
          <p:cNvCxnSpPr>
            <a:stCxn id="30" idx="4"/>
            <a:endCxn id="120" idx="0"/>
          </p:cNvCxnSpPr>
          <p:nvPr/>
        </p:nvCxnSpPr>
        <p:spPr>
          <a:xfrm>
            <a:off x="4839073" y="2850890"/>
            <a:ext cx="3748" cy="335099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95" name="直接连接符 94"/>
          <p:cNvCxnSpPr>
            <a:stCxn id="31" idx="4"/>
            <a:endCxn id="126" idx="0"/>
          </p:cNvCxnSpPr>
          <p:nvPr/>
        </p:nvCxnSpPr>
        <p:spPr>
          <a:xfrm flipH="1">
            <a:off x="5867373" y="2850888"/>
            <a:ext cx="1792" cy="33510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99" name="直接连接符 98"/>
          <p:cNvCxnSpPr>
            <a:stCxn id="32" idx="4"/>
            <a:endCxn id="135" idx="0"/>
          </p:cNvCxnSpPr>
          <p:nvPr/>
        </p:nvCxnSpPr>
        <p:spPr>
          <a:xfrm>
            <a:off x="6932711" y="2850885"/>
            <a:ext cx="3639" cy="335104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03" name="直接连接符 102"/>
          <p:cNvCxnSpPr>
            <a:stCxn id="22" idx="4"/>
            <a:endCxn id="139" idx="0"/>
          </p:cNvCxnSpPr>
          <p:nvPr/>
        </p:nvCxnSpPr>
        <p:spPr>
          <a:xfrm>
            <a:off x="7961136" y="2850890"/>
            <a:ext cx="6556" cy="335099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06" name="直接连接符 105"/>
          <p:cNvCxnSpPr>
            <a:stCxn id="23" idx="4"/>
            <a:endCxn id="143" idx="0"/>
          </p:cNvCxnSpPr>
          <p:nvPr/>
        </p:nvCxnSpPr>
        <p:spPr>
          <a:xfrm flipH="1">
            <a:off x="8991227" y="2850888"/>
            <a:ext cx="1" cy="33510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10" name="直接连接符 109"/>
          <p:cNvCxnSpPr>
            <a:stCxn id="24" idx="4"/>
            <a:endCxn id="147" idx="0"/>
          </p:cNvCxnSpPr>
          <p:nvPr/>
        </p:nvCxnSpPr>
        <p:spPr>
          <a:xfrm flipH="1">
            <a:off x="10054773" y="2850885"/>
            <a:ext cx="1" cy="335104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Modelling words with HMM phone models</a:t>
            </a:r>
            <a:endParaRPr lang="zh-CN" altLang="en-US" dirty="0"/>
          </a:p>
        </p:txBody>
      </p:sp>
      <p:pic>
        <p:nvPicPr>
          <p:cNvPr id="118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2388998" y="3185989"/>
            <a:ext cx="690806" cy="545499"/>
          </a:xfrm>
          <a:prstGeom prst="rect">
            <a:avLst/>
          </a:prstGeom>
        </p:spPr>
      </p:pic>
      <p:pic>
        <p:nvPicPr>
          <p:cNvPr id="119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3448177" y="3185989"/>
            <a:ext cx="690806" cy="545499"/>
          </a:xfrm>
          <a:prstGeom prst="rect">
            <a:avLst/>
          </a:prstGeom>
        </p:spPr>
      </p:pic>
      <p:pic>
        <p:nvPicPr>
          <p:cNvPr id="120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4497418" y="3185989"/>
            <a:ext cx="690806" cy="545499"/>
          </a:xfrm>
          <a:prstGeom prst="rect">
            <a:avLst/>
          </a:prstGeom>
        </p:spPr>
      </p:pic>
      <p:pic>
        <p:nvPicPr>
          <p:cNvPr id="126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5521970" y="3185989"/>
            <a:ext cx="690806" cy="545499"/>
          </a:xfrm>
          <a:prstGeom prst="rect">
            <a:avLst/>
          </a:prstGeom>
        </p:spPr>
      </p:pic>
      <p:pic>
        <p:nvPicPr>
          <p:cNvPr id="135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6590947" y="3185989"/>
            <a:ext cx="690806" cy="545499"/>
          </a:xfrm>
          <a:prstGeom prst="rect">
            <a:avLst/>
          </a:prstGeom>
        </p:spPr>
      </p:pic>
      <p:pic>
        <p:nvPicPr>
          <p:cNvPr id="139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7622289" y="3185989"/>
            <a:ext cx="690806" cy="545499"/>
          </a:xfrm>
          <a:prstGeom prst="rect">
            <a:avLst/>
          </a:prstGeom>
        </p:spPr>
      </p:pic>
      <p:pic>
        <p:nvPicPr>
          <p:cNvPr id="143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8645824" y="3185989"/>
            <a:ext cx="690806" cy="545499"/>
          </a:xfrm>
          <a:prstGeom prst="rect">
            <a:avLst/>
          </a:prstGeom>
        </p:spPr>
      </p:pic>
      <p:pic>
        <p:nvPicPr>
          <p:cNvPr id="147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9709370" y="3185989"/>
            <a:ext cx="690806" cy="545499"/>
          </a:xfrm>
          <a:prstGeom prst="rect">
            <a:avLst/>
          </a:prstGeom>
        </p:spPr>
      </p:pic>
      <p:sp>
        <p:nvSpPr>
          <p:cNvPr id="150" name="文本框 149"/>
          <p:cNvSpPr txBox="1"/>
          <p:nvPr/>
        </p:nvSpPr>
        <p:spPr>
          <a:xfrm>
            <a:off x="5428495" y="4138802"/>
            <a:ext cx="88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/</a:t>
            </a:r>
            <a:r>
              <a:rPr lang="en-US" altLang="zh-CN" sz="2400" dirty="0" err="1"/>
              <a:t>ai</a:t>
            </a:r>
            <a:r>
              <a:rPr lang="en-US" altLang="zh-CN" sz="2400" dirty="0"/>
              <a:t>/</a:t>
            </a:r>
            <a:endParaRPr lang="zh-CN" altLang="en-US" sz="2400" dirty="0"/>
          </a:p>
        </p:txBody>
      </p:sp>
      <p:sp>
        <p:nvSpPr>
          <p:cNvPr id="151" name="文本框 150"/>
          <p:cNvSpPr txBox="1"/>
          <p:nvPr/>
        </p:nvSpPr>
        <p:spPr>
          <a:xfrm>
            <a:off x="2532495" y="4135176"/>
            <a:ext cx="88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/r/</a:t>
            </a:r>
            <a:endParaRPr lang="zh-CN" altLang="en-US" sz="2400" dirty="0"/>
          </a:p>
        </p:txBody>
      </p:sp>
      <p:sp>
        <p:nvSpPr>
          <p:cNvPr id="152" name="文本框 151"/>
          <p:cNvSpPr txBox="1"/>
          <p:nvPr/>
        </p:nvSpPr>
        <p:spPr>
          <a:xfrm>
            <a:off x="8572809" y="4133772"/>
            <a:ext cx="88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/t/</a:t>
            </a:r>
            <a:endParaRPr lang="zh-CN" altLang="en-US" sz="2400" dirty="0"/>
          </a:p>
        </p:txBody>
      </p:sp>
      <p:sp>
        <p:nvSpPr>
          <p:cNvPr id="153" name="矩形 152"/>
          <p:cNvSpPr/>
          <p:nvPr/>
        </p:nvSpPr>
        <p:spPr>
          <a:xfrm>
            <a:off x="5293657" y="5034269"/>
            <a:ext cx="1035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“right”</a:t>
            </a:r>
            <a:endParaRPr lang="zh-CN" altLang="en-US" sz="24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09226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Another example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Single emitting state per phone</a:t>
            </a:r>
            <a:endParaRPr lang="zh-CN" altLang="en-US" dirty="0"/>
          </a:p>
        </p:txBody>
      </p:sp>
      <p:pic>
        <p:nvPicPr>
          <p:cNvPr id="7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3914810" y="3264702"/>
            <a:ext cx="690806" cy="545499"/>
          </a:xfrm>
          <a:prstGeom prst="rect">
            <a:avLst/>
          </a:prstGeom>
        </p:spPr>
      </p:pic>
      <p:sp>
        <p:nvSpPr>
          <p:cNvPr id="39" name="椭圆 38"/>
          <p:cNvSpPr/>
          <p:nvPr/>
        </p:nvSpPr>
        <p:spPr>
          <a:xfrm>
            <a:off x="3922843" y="2251864"/>
            <a:ext cx="668333" cy="675226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4952935" y="2251862"/>
            <a:ext cx="668333" cy="675226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6016481" y="2251859"/>
            <a:ext cx="668333" cy="675226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42" name="直接箭头连接符 41"/>
          <p:cNvCxnSpPr>
            <a:stCxn id="39" idx="6"/>
            <a:endCxn id="40" idx="2"/>
          </p:cNvCxnSpPr>
          <p:nvPr/>
        </p:nvCxnSpPr>
        <p:spPr>
          <a:xfrm flipV="1">
            <a:off x="4591176" y="2589476"/>
            <a:ext cx="361760" cy="2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3" name="直接箭头连接符 42"/>
          <p:cNvCxnSpPr>
            <a:stCxn id="40" idx="6"/>
            <a:endCxn id="41" idx="2"/>
          </p:cNvCxnSpPr>
          <p:nvPr/>
        </p:nvCxnSpPr>
        <p:spPr>
          <a:xfrm flipV="1">
            <a:off x="5621268" y="2589473"/>
            <a:ext cx="395214" cy="3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4" name="弧形 43"/>
          <p:cNvSpPr/>
          <p:nvPr/>
        </p:nvSpPr>
        <p:spPr>
          <a:xfrm rot="16200000">
            <a:off x="3953361" y="1762694"/>
            <a:ext cx="540389" cy="419319"/>
          </a:xfrm>
          <a:prstGeom prst="arc">
            <a:avLst>
              <a:gd name="adj1" fmla="val 6131555"/>
              <a:gd name="adj2" fmla="val 6048395"/>
            </a:avLst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head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5" name="弧形 44"/>
          <p:cNvSpPr/>
          <p:nvPr/>
        </p:nvSpPr>
        <p:spPr>
          <a:xfrm rot="16200000">
            <a:off x="5016907" y="1756531"/>
            <a:ext cx="540389" cy="419319"/>
          </a:xfrm>
          <a:prstGeom prst="arc">
            <a:avLst>
              <a:gd name="adj1" fmla="val 6131555"/>
              <a:gd name="adj2" fmla="val 6048395"/>
            </a:avLst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head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6" name="弧形 45"/>
          <p:cNvSpPr/>
          <p:nvPr/>
        </p:nvSpPr>
        <p:spPr>
          <a:xfrm rot="16200000">
            <a:off x="6082299" y="1756526"/>
            <a:ext cx="540389" cy="419319"/>
          </a:xfrm>
          <a:prstGeom prst="arc">
            <a:avLst>
              <a:gd name="adj1" fmla="val 6131555"/>
              <a:gd name="adj2" fmla="val 6048395"/>
            </a:avLst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head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068253" y="2424664"/>
            <a:ext cx="41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s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5127406" y="2421000"/>
            <a:ext cx="412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/>
              <a:t>ih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6184449" y="2434855"/>
            <a:ext cx="44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k</a:t>
            </a:r>
            <a:endParaRPr lang="zh-CN" altLang="en-US" dirty="0"/>
          </a:p>
        </p:txBody>
      </p:sp>
      <p:sp>
        <p:nvSpPr>
          <p:cNvPr id="31" name="椭圆 30"/>
          <p:cNvSpPr/>
          <p:nvPr/>
        </p:nvSpPr>
        <p:spPr>
          <a:xfrm>
            <a:off x="7057606" y="2251864"/>
            <a:ext cx="668333" cy="675226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6" name="弧形 35"/>
          <p:cNvSpPr/>
          <p:nvPr/>
        </p:nvSpPr>
        <p:spPr>
          <a:xfrm rot="16200000">
            <a:off x="7088124" y="1762694"/>
            <a:ext cx="540389" cy="419319"/>
          </a:xfrm>
          <a:prstGeom prst="arc">
            <a:avLst>
              <a:gd name="adj1" fmla="val 6131555"/>
              <a:gd name="adj2" fmla="val 6048395"/>
            </a:avLst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head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155391" y="2424664"/>
            <a:ext cx="48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s</a:t>
            </a:r>
            <a:endParaRPr lang="zh-CN" altLang="en-US" dirty="0"/>
          </a:p>
        </p:txBody>
      </p:sp>
      <p:cxnSp>
        <p:nvCxnSpPr>
          <p:cNvPr id="22" name="直接箭头连接符 21"/>
          <p:cNvCxnSpPr/>
          <p:nvPr/>
        </p:nvCxnSpPr>
        <p:spPr>
          <a:xfrm flipV="1">
            <a:off x="6680750" y="2585502"/>
            <a:ext cx="361760" cy="2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7" name="直接连接符 46"/>
          <p:cNvCxnSpPr>
            <a:stCxn id="39" idx="4"/>
            <a:endCxn id="7" idx="0"/>
          </p:cNvCxnSpPr>
          <p:nvPr/>
        </p:nvCxnSpPr>
        <p:spPr>
          <a:xfrm>
            <a:off x="4257010" y="2927090"/>
            <a:ext cx="3203" cy="337612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8" name="直接连接符 47"/>
          <p:cNvCxnSpPr>
            <a:stCxn id="40" idx="4"/>
            <a:endCxn id="51" idx="0"/>
          </p:cNvCxnSpPr>
          <p:nvPr/>
        </p:nvCxnSpPr>
        <p:spPr>
          <a:xfrm flipH="1">
            <a:off x="5287101" y="2927088"/>
            <a:ext cx="1" cy="33510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9" name="直接连接符 48"/>
          <p:cNvCxnSpPr>
            <a:stCxn id="41" idx="4"/>
            <a:endCxn id="52" idx="0"/>
          </p:cNvCxnSpPr>
          <p:nvPr/>
        </p:nvCxnSpPr>
        <p:spPr>
          <a:xfrm flipH="1">
            <a:off x="6346280" y="2927085"/>
            <a:ext cx="4368" cy="335104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50" name="直接连接符 49"/>
          <p:cNvCxnSpPr>
            <a:stCxn id="31" idx="4"/>
            <a:endCxn id="53" idx="0"/>
          </p:cNvCxnSpPr>
          <p:nvPr/>
        </p:nvCxnSpPr>
        <p:spPr>
          <a:xfrm>
            <a:off x="7391773" y="2927090"/>
            <a:ext cx="3748" cy="335099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pic>
        <p:nvPicPr>
          <p:cNvPr id="51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4941698" y="3262189"/>
            <a:ext cx="690806" cy="545499"/>
          </a:xfrm>
          <a:prstGeom prst="rect">
            <a:avLst/>
          </a:prstGeom>
        </p:spPr>
      </p:pic>
      <p:pic>
        <p:nvPicPr>
          <p:cNvPr id="52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6000877" y="3262189"/>
            <a:ext cx="690806" cy="545499"/>
          </a:xfrm>
          <a:prstGeom prst="rect">
            <a:avLst/>
          </a:prstGeom>
        </p:spPr>
      </p:pic>
      <p:pic>
        <p:nvPicPr>
          <p:cNvPr id="53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7050118" y="3262189"/>
            <a:ext cx="690806" cy="545499"/>
          </a:xfrm>
          <a:prstGeom prst="rect">
            <a:avLst/>
          </a:prstGeom>
        </p:spPr>
      </p:pic>
      <p:sp>
        <p:nvSpPr>
          <p:cNvPr id="55" name="矩形 54"/>
          <p:cNvSpPr/>
          <p:nvPr/>
        </p:nvSpPr>
        <p:spPr>
          <a:xfrm>
            <a:off x="5293657" y="5034269"/>
            <a:ext cx="765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“six”</a:t>
            </a:r>
            <a:endParaRPr lang="zh-CN" altLang="en-US" sz="2400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81400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Three emitting states per phone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3210" y="3188502"/>
            <a:ext cx="690806" cy="545499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1243" y="1619790"/>
            <a:ext cx="2711171" cy="1231100"/>
            <a:chOff x="1781188" y="4187258"/>
            <a:chExt cx="1668321" cy="747352"/>
          </a:xfrm>
        </p:grpSpPr>
        <p:sp>
          <p:nvSpPr>
            <p:cNvPr id="39" name="椭圆 38"/>
            <p:cNvSpPr/>
            <p:nvPr/>
          </p:nvSpPr>
          <p:spPr>
            <a:xfrm>
              <a:off x="178118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42" name="直接箭头连接符 41"/>
            <p:cNvCxnSpPr>
              <a:stCxn id="39" idx="6"/>
              <a:endCxn id="40" idx="2"/>
            </p:cNvCxnSpPr>
            <p:nvPr/>
          </p:nvCxnSpPr>
          <p:spPr>
            <a:xfrm flipV="1">
              <a:off x="2192447" y="4729657"/>
              <a:ext cx="19134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3" name="直接箭头连接符 42"/>
            <p:cNvCxnSpPr>
              <a:stCxn id="40" idx="6"/>
              <a:endCxn id="41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44" name="弧形 43"/>
            <p:cNvSpPr/>
            <p:nvPr/>
          </p:nvSpPr>
          <p:spPr>
            <a:xfrm rot="16200000">
              <a:off x="180220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弧形 44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弧形 45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56653" y="2348464"/>
            <a:ext cx="41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s1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1165006" y="2344800"/>
            <a:ext cx="667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s2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2222049" y="2358655"/>
            <a:ext cx="44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s3</a:t>
            </a:r>
            <a:endParaRPr lang="zh-CN" altLang="en-US" dirty="0"/>
          </a:p>
        </p:txBody>
      </p:sp>
      <p:grpSp>
        <p:nvGrpSpPr>
          <p:cNvPr id="13" name="组合 12"/>
          <p:cNvGrpSpPr/>
          <p:nvPr/>
        </p:nvGrpSpPr>
        <p:grpSpPr>
          <a:xfrm>
            <a:off x="3095206" y="1619790"/>
            <a:ext cx="2761971" cy="1231100"/>
            <a:chOff x="1749928" y="4187258"/>
            <a:chExt cx="1699581" cy="747352"/>
          </a:xfrm>
        </p:grpSpPr>
        <p:sp>
          <p:nvSpPr>
            <p:cNvPr id="31" name="椭圆 30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34" name="直接箭头连接符 33"/>
            <p:cNvCxnSpPr>
              <a:stCxn id="31" idx="6"/>
              <a:endCxn id="32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5" name="直接箭头连接符 34"/>
            <p:cNvCxnSpPr>
              <a:stCxn id="32" idx="6"/>
              <a:endCxn id="33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6" name="弧形 35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弧形 36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弧形 37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3192991" y="2348464"/>
            <a:ext cx="48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ih1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4252144" y="2344800"/>
            <a:ext cx="667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ih2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5309187" y="2358655"/>
            <a:ext cx="524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ih3</a:t>
            </a:r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6217269" y="1619790"/>
            <a:ext cx="2761971" cy="1231100"/>
            <a:chOff x="1749928" y="4187258"/>
            <a:chExt cx="1699581" cy="747352"/>
          </a:xfrm>
        </p:grpSpPr>
        <p:sp>
          <p:nvSpPr>
            <p:cNvPr id="23" name="椭圆 22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26" name="直接箭头连接符 25"/>
            <p:cNvCxnSpPr>
              <a:stCxn id="23" idx="6"/>
              <a:endCxn id="24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7" name="直接箭头连接符 26"/>
            <p:cNvCxnSpPr>
              <a:stCxn id="24" idx="6"/>
              <a:endCxn id="25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8" name="弧形 27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弧形 28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弧形 29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6362679" y="2348464"/>
            <a:ext cx="41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k1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7421832" y="2344800"/>
            <a:ext cx="667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k2</a:t>
            </a:r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8478875" y="2358655"/>
            <a:ext cx="44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k3</a:t>
            </a:r>
            <a:endParaRPr lang="zh-CN" altLang="en-US" dirty="0"/>
          </a:p>
        </p:txBody>
      </p:sp>
      <p:cxnSp>
        <p:nvCxnSpPr>
          <p:cNvPr id="21" name="直接箭头连接符 20"/>
          <p:cNvCxnSpPr/>
          <p:nvPr/>
        </p:nvCxnSpPr>
        <p:spPr>
          <a:xfrm flipV="1">
            <a:off x="5860918" y="2509302"/>
            <a:ext cx="361760" cy="2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2" name="直接箭头连接符 21"/>
          <p:cNvCxnSpPr/>
          <p:nvPr/>
        </p:nvCxnSpPr>
        <p:spPr>
          <a:xfrm flipV="1">
            <a:off x="2718350" y="2509302"/>
            <a:ext cx="361760" cy="2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7" name="直接连接符 46"/>
          <p:cNvCxnSpPr>
            <a:endCxn id="7" idx="0"/>
          </p:cNvCxnSpPr>
          <p:nvPr/>
        </p:nvCxnSpPr>
        <p:spPr>
          <a:xfrm>
            <a:off x="345410" y="2850890"/>
            <a:ext cx="3203" cy="337612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8" name="直接连接符 47"/>
          <p:cNvCxnSpPr>
            <a:stCxn id="40" idx="4"/>
            <a:endCxn id="56" idx="0"/>
          </p:cNvCxnSpPr>
          <p:nvPr/>
        </p:nvCxnSpPr>
        <p:spPr>
          <a:xfrm flipH="1">
            <a:off x="1324701" y="2850888"/>
            <a:ext cx="1" cy="33510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9" name="直接连接符 48"/>
          <p:cNvCxnSpPr>
            <a:stCxn id="41" idx="4"/>
            <a:endCxn id="57" idx="0"/>
          </p:cNvCxnSpPr>
          <p:nvPr/>
        </p:nvCxnSpPr>
        <p:spPr>
          <a:xfrm flipH="1">
            <a:off x="2383880" y="2850885"/>
            <a:ext cx="4368" cy="335104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50" name="直接连接符 49"/>
          <p:cNvCxnSpPr>
            <a:stCxn id="31" idx="4"/>
            <a:endCxn id="58" idx="0"/>
          </p:cNvCxnSpPr>
          <p:nvPr/>
        </p:nvCxnSpPr>
        <p:spPr>
          <a:xfrm>
            <a:off x="3429373" y="2850890"/>
            <a:ext cx="3748" cy="335099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51" name="直接连接符 50"/>
          <p:cNvCxnSpPr>
            <a:stCxn id="32" idx="4"/>
            <a:endCxn id="59" idx="0"/>
          </p:cNvCxnSpPr>
          <p:nvPr/>
        </p:nvCxnSpPr>
        <p:spPr>
          <a:xfrm flipH="1">
            <a:off x="4457673" y="2850888"/>
            <a:ext cx="1792" cy="33510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52" name="直接连接符 51"/>
          <p:cNvCxnSpPr>
            <a:stCxn id="33" idx="4"/>
            <a:endCxn id="60" idx="0"/>
          </p:cNvCxnSpPr>
          <p:nvPr/>
        </p:nvCxnSpPr>
        <p:spPr>
          <a:xfrm>
            <a:off x="5523011" y="2850885"/>
            <a:ext cx="3639" cy="335104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53" name="直接连接符 52"/>
          <p:cNvCxnSpPr>
            <a:stCxn id="23" idx="4"/>
            <a:endCxn id="61" idx="0"/>
          </p:cNvCxnSpPr>
          <p:nvPr/>
        </p:nvCxnSpPr>
        <p:spPr>
          <a:xfrm>
            <a:off x="6551436" y="2850890"/>
            <a:ext cx="6556" cy="335099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54" name="直接连接符 53"/>
          <p:cNvCxnSpPr>
            <a:stCxn id="24" idx="4"/>
            <a:endCxn id="62" idx="0"/>
          </p:cNvCxnSpPr>
          <p:nvPr/>
        </p:nvCxnSpPr>
        <p:spPr>
          <a:xfrm flipH="1">
            <a:off x="7581527" y="2850888"/>
            <a:ext cx="1" cy="33510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55" name="直接连接符 54"/>
          <p:cNvCxnSpPr>
            <a:stCxn id="25" idx="4"/>
            <a:endCxn id="63" idx="0"/>
          </p:cNvCxnSpPr>
          <p:nvPr/>
        </p:nvCxnSpPr>
        <p:spPr>
          <a:xfrm flipH="1">
            <a:off x="8645073" y="2850885"/>
            <a:ext cx="1" cy="335104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pic>
        <p:nvPicPr>
          <p:cNvPr id="56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979298" y="3185989"/>
            <a:ext cx="690806" cy="545499"/>
          </a:xfrm>
          <a:prstGeom prst="rect">
            <a:avLst/>
          </a:prstGeom>
        </p:spPr>
      </p:pic>
      <p:pic>
        <p:nvPicPr>
          <p:cNvPr id="57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2038477" y="3185989"/>
            <a:ext cx="690806" cy="545499"/>
          </a:xfrm>
          <a:prstGeom prst="rect">
            <a:avLst/>
          </a:prstGeom>
        </p:spPr>
      </p:pic>
      <p:pic>
        <p:nvPicPr>
          <p:cNvPr id="58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3087718" y="3185989"/>
            <a:ext cx="690806" cy="545499"/>
          </a:xfrm>
          <a:prstGeom prst="rect">
            <a:avLst/>
          </a:prstGeom>
        </p:spPr>
      </p:pic>
      <p:pic>
        <p:nvPicPr>
          <p:cNvPr id="59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4112270" y="3185989"/>
            <a:ext cx="690806" cy="545499"/>
          </a:xfrm>
          <a:prstGeom prst="rect">
            <a:avLst/>
          </a:prstGeom>
        </p:spPr>
      </p:pic>
      <p:pic>
        <p:nvPicPr>
          <p:cNvPr id="60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5181247" y="3185989"/>
            <a:ext cx="690806" cy="545499"/>
          </a:xfrm>
          <a:prstGeom prst="rect">
            <a:avLst/>
          </a:prstGeom>
        </p:spPr>
      </p:pic>
      <p:pic>
        <p:nvPicPr>
          <p:cNvPr id="61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6212589" y="3185989"/>
            <a:ext cx="690806" cy="545499"/>
          </a:xfrm>
          <a:prstGeom prst="rect">
            <a:avLst/>
          </a:prstGeom>
        </p:spPr>
      </p:pic>
      <p:pic>
        <p:nvPicPr>
          <p:cNvPr id="62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7236124" y="3185989"/>
            <a:ext cx="690806" cy="545499"/>
          </a:xfrm>
          <a:prstGeom prst="rect">
            <a:avLst/>
          </a:prstGeom>
        </p:spPr>
      </p:pic>
      <p:pic>
        <p:nvPicPr>
          <p:cNvPr id="63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8299670" y="3185989"/>
            <a:ext cx="690806" cy="545499"/>
          </a:xfrm>
          <a:prstGeom prst="rect">
            <a:avLst/>
          </a:prstGeom>
        </p:spPr>
      </p:pic>
      <p:grpSp>
        <p:nvGrpSpPr>
          <p:cNvPr id="64" name="组合 63"/>
          <p:cNvGrpSpPr/>
          <p:nvPr/>
        </p:nvGrpSpPr>
        <p:grpSpPr>
          <a:xfrm>
            <a:off x="9394169" y="1619790"/>
            <a:ext cx="2761971" cy="1231100"/>
            <a:chOff x="1749928" y="4187258"/>
            <a:chExt cx="1699581" cy="747352"/>
          </a:xfrm>
        </p:grpSpPr>
        <p:sp>
          <p:nvSpPr>
            <p:cNvPr id="65" name="椭圆 64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68" name="直接箭头连接符 67"/>
            <p:cNvCxnSpPr>
              <a:stCxn id="65" idx="6"/>
              <a:endCxn id="66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9" name="直接箭头连接符 68"/>
            <p:cNvCxnSpPr>
              <a:stCxn id="66" idx="6"/>
              <a:endCxn id="67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70" name="弧形 69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弧形 70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弧形 71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cxnSp>
        <p:nvCxnSpPr>
          <p:cNvPr id="73" name="直接箭头连接符 72"/>
          <p:cNvCxnSpPr/>
          <p:nvPr/>
        </p:nvCxnSpPr>
        <p:spPr>
          <a:xfrm flipV="1">
            <a:off x="9018530" y="2529463"/>
            <a:ext cx="395214" cy="3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4" name="文本框 73"/>
          <p:cNvSpPr txBox="1"/>
          <p:nvPr/>
        </p:nvSpPr>
        <p:spPr>
          <a:xfrm>
            <a:off x="9527785" y="2331461"/>
            <a:ext cx="41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s1</a:t>
            </a:r>
            <a:endParaRPr lang="zh-CN" altLang="en-US" dirty="0"/>
          </a:p>
        </p:txBody>
      </p:sp>
      <p:sp>
        <p:nvSpPr>
          <p:cNvPr id="75" name="文本框 74"/>
          <p:cNvSpPr txBox="1"/>
          <p:nvPr/>
        </p:nvSpPr>
        <p:spPr>
          <a:xfrm>
            <a:off x="10586938" y="2327797"/>
            <a:ext cx="667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s2</a:t>
            </a:r>
            <a:endParaRPr lang="zh-CN" altLang="en-US" dirty="0"/>
          </a:p>
        </p:txBody>
      </p:sp>
      <p:sp>
        <p:nvSpPr>
          <p:cNvPr id="76" name="文本框 75"/>
          <p:cNvSpPr txBox="1"/>
          <p:nvPr/>
        </p:nvSpPr>
        <p:spPr>
          <a:xfrm>
            <a:off x="11643981" y="2341652"/>
            <a:ext cx="44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s3</a:t>
            </a:r>
            <a:endParaRPr lang="zh-CN" altLang="en-US" dirty="0"/>
          </a:p>
        </p:txBody>
      </p:sp>
      <p:cxnSp>
        <p:nvCxnSpPr>
          <p:cNvPr id="77" name="直接连接符 76"/>
          <p:cNvCxnSpPr>
            <a:endCxn id="80" idx="0"/>
          </p:cNvCxnSpPr>
          <p:nvPr/>
        </p:nvCxnSpPr>
        <p:spPr>
          <a:xfrm>
            <a:off x="9767081" y="2850890"/>
            <a:ext cx="6556" cy="335099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78" name="直接连接符 77"/>
          <p:cNvCxnSpPr>
            <a:endCxn id="81" idx="0"/>
          </p:cNvCxnSpPr>
          <p:nvPr/>
        </p:nvCxnSpPr>
        <p:spPr>
          <a:xfrm flipH="1">
            <a:off x="10797172" y="2850888"/>
            <a:ext cx="1" cy="33510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79" name="直接连接符 78"/>
          <p:cNvCxnSpPr>
            <a:endCxn id="82" idx="0"/>
          </p:cNvCxnSpPr>
          <p:nvPr/>
        </p:nvCxnSpPr>
        <p:spPr>
          <a:xfrm flipH="1">
            <a:off x="11860718" y="2850885"/>
            <a:ext cx="1" cy="335104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pic>
        <p:nvPicPr>
          <p:cNvPr id="80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9428234" y="3185989"/>
            <a:ext cx="690806" cy="545499"/>
          </a:xfrm>
          <a:prstGeom prst="rect">
            <a:avLst/>
          </a:prstGeom>
        </p:spPr>
      </p:pic>
      <p:pic>
        <p:nvPicPr>
          <p:cNvPr id="81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10451769" y="3185989"/>
            <a:ext cx="690806" cy="545499"/>
          </a:xfrm>
          <a:prstGeom prst="rect">
            <a:avLst/>
          </a:prstGeom>
        </p:spPr>
      </p:pic>
      <p:pic>
        <p:nvPicPr>
          <p:cNvPr id="82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11515315" y="3185989"/>
            <a:ext cx="690806" cy="545499"/>
          </a:xfrm>
          <a:prstGeom prst="rect">
            <a:avLst/>
          </a:prstGeom>
        </p:spPr>
      </p:pic>
      <p:sp>
        <p:nvSpPr>
          <p:cNvPr id="83" name="文本框 82"/>
          <p:cNvSpPr txBox="1"/>
          <p:nvPr/>
        </p:nvSpPr>
        <p:spPr>
          <a:xfrm>
            <a:off x="3886535" y="4027515"/>
            <a:ext cx="88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/</a:t>
            </a:r>
            <a:r>
              <a:rPr lang="en-US" altLang="zh-CN" sz="2400" dirty="0" err="1"/>
              <a:t>ih</a:t>
            </a:r>
            <a:r>
              <a:rPr lang="en-US" altLang="zh-CN" sz="2400" dirty="0"/>
              <a:t>/</a:t>
            </a:r>
            <a:endParaRPr lang="zh-CN" altLang="en-US" sz="2400" dirty="0"/>
          </a:p>
        </p:txBody>
      </p:sp>
      <p:sp>
        <p:nvSpPr>
          <p:cNvPr id="84" name="文本框 83"/>
          <p:cNvSpPr txBox="1"/>
          <p:nvPr/>
        </p:nvSpPr>
        <p:spPr>
          <a:xfrm>
            <a:off x="990535" y="4023889"/>
            <a:ext cx="88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/s/</a:t>
            </a:r>
            <a:endParaRPr lang="zh-CN" altLang="en-US" sz="2400" dirty="0"/>
          </a:p>
        </p:txBody>
      </p:sp>
      <p:sp>
        <p:nvSpPr>
          <p:cNvPr id="85" name="文本框 84"/>
          <p:cNvSpPr txBox="1"/>
          <p:nvPr/>
        </p:nvSpPr>
        <p:spPr>
          <a:xfrm>
            <a:off x="7030849" y="4022485"/>
            <a:ext cx="88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/k/</a:t>
            </a:r>
            <a:endParaRPr lang="zh-CN" altLang="en-US" sz="2400" dirty="0"/>
          </a:p>
        </p:txBody>
      </p:sp>
      <p:sp>
        <p:nvSpPr>
          <p:cNvPr id="86" name="文本框 85"/>
          <p:cNvSpPr txBox="1"/>
          <p:nvPr/>
        </p:nvSpPr>
        <p:spPr>
          <a:xfrm>
            <a:off x="10385805" y="4022485"/>
            <a:ext cx="88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/s/</a:t>
            </a:r>
            <a:endParaRPr lang="zh-CN" altLang="en-US" sz="2400" dirty="0"/>
          </a:p>
        </p:txBody>
      </p:sp>
      <p:sp>
        <p:nvSpPr>
          <p:cNvPr id="87" name="矩形 86"/>
          <p:cNvSpPr/>
          <p:nvPr/>
        </p:nvSpPr>
        <p:spPr>
          <a:xfrm>
            <a:off x="5293657" y="5034269"/>
            <a:ext cx="765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“six”</a:t>
            </a:r>
            <a:endParaRPr lang="zh-CN" altLang="en-US" sz="2400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30141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Three emitting states per phone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内容占位符 116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3210" y="3188502"/>
            <a:ext cx="690806" cy="545499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1243" y="1619790"/>
            <a:ext cx="2711171" cy="1231100"/>
            <a:chOff x="1781188" y="4187258"/>
            <a:chExt cx="1668321" cy="747352"/>
          </a:xfrm>
        </p:grpSpPr>
        <p:sp>
          <p:nvSpPr>
            <p:cNvPr id="39" name="椭圆 38"/>
            <p:cNvSpPr/>
            <p:nvPr/>
          </p:nvSpPr>
          <p:spPr>
            <a:xfrm>
              <a:off x="1781188" y="4524707"/>
              <a:ext cx="411259" cy="409903"/>
            </a:xfrm>
            <a:prstGeom prst="ellipse">
              <a:avLst/>
            </a:prstGeom>
            <a:solidFill>
              <a:srgbClr val="F5E4D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F5E4D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F5E4D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42" name="直接箭头连接符 41"/>
            <p:cNvCxnSpPr>
              <a:stCxn id="39" idx="6"/>
              <a:endCxn id="40" idx="2"/>
            </p:cNvCxnSpPr>
            <p:nvPr/>
          </p:nvCxnSpPr>
          <p:spPr>
            <a:xfrm flipV="1">
              <a:off x="2192447" y="4729657"/>
              <a:ext cx="19134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3" name="直接箭头连接符 42"/>
            <p:cNvCxnSpPr>
              <a:stCxn id="40" idx="6"/>
              <a:endCxn id="41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44" name="弧形 43"/>
            <p:cNvSpPr/>
            <p:nvPr/>
          </p:nvSpPr>
          <p:spPr>
            <a:xfrm rot="16200000">
              <a:off x="180220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弧形 44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弧形 45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56653" y="2348464"/>
            <a:ext cx="41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s1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1165006" y="2344800"/>
            <a:ext cx="667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s2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2222049" y="2358655"/>
            <a:ext cx="44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s3</a:t>
            </a:r>
            <a:endParaRPr lang="zh-CN" altLang="en-US" dirty="0"/>
          </a:p>
        </p:txBody>
      </p:sp>
      <p:grpSp>
        <p:nvGrpSpPr>
          <p:cNvPr id="13" name="组合 12"/>
          <p:cNvGrpSpPr/>
          <p:nvPr/>
        </p:nvGrpSpPr>
        <p:grpSpPr>
          <a:xfrm>
            <a:off x="3095206" y="1619790"/>
            <a:ext cx="2761971" cy="1231100"/>
            <a:chOff x="1749928" y="4187258"/>
            <a:chExt cx="1699581" cy="747352"/>
          </a:xfrm>
        </p:grpSpPr>
        <p:sp>
          <p:nvSpPr>
            <p:cNvPr id="31" name="椭圆 30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34" name="直接箭头连接符 33"/>
            <p:cNvCxnSpPr>
              <a:stCxn id="31" idx="6"/>
              <a:endCxn id="32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5" name="直接箭头连接符 34"/>
            <p:cNvCxnSpPr>
              <a:stCxn id="32" idx="6"/>
              <a:endCxn id="33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6" name="弧形 35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弧形 36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弧形 37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3192991" y="2348464"/>
            <a:ext cx="48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ih1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4252144" y="2344800"/>
            <a:ext cx="667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ih2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5309187" y="2358655"/>
            <a:ext cx="524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ih3</a:t>
            </a:r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6217269" y="1619790"/>
            <a:ext cx="2761971" cy="1231100"/>
            <a:chOff x="1749928" y="4187258"/>
            <a:chExt cx="1699581" cy="747352"/>
          </a:xfrm>
        </p:grpSpPr>
        <p:sp>
          <p:nvSpPr>
            <p:cNvPr id="23" name="椭圆 22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26" name="直接箭头连接符 25"/>
            <p:cNvCxnSpPr>
              <a:stCxn id="23" idx="6"/>
              <a:endCxn id="24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7" name="直接箭头连接符 26"/>
            <p:cNvCxnSpPr>
              <a:stCxn id="24" idx="6"/>
              <a:endCxn id="25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8" name="弧形 27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弧形 28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弧形 29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6362679" y="2348464"/>
            <a:ext cx="41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k1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7421832" y="2344800"/>
            <a:ext cx="667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k2</a:t>
            </a:r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8478875" y="2358655"/>
            <a:ext cx="44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k3</a:t>
            </a:r>
            <a:endParaRPr lang="zh-CN" altLang="en-US" dirty="0"/>
          </a:p>
        </p:txBody>
      </p:sp>
      <p:cxnSp>
        <p:nvCxnSpPr>
          <p:cNvPr id="21" name="直接箭头连接符 20"/>
          <p:cNvCxnSpPr/>
          <p:nvPr/>
        </p:nvCxnSpPr>
        <p:spPr>
          <a:xfrm flipV="1">
            <a:off x="5860918" y="2509302"/>
            <a:ext cx="361760" cy="2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2" name="直接箭头连接符 21"/>
          <p:cNvCxnSpPr/>
          <p:nvPr/>
        </p:nvCxnSpPr>
        <p:spPr>
          <a:xfrm flipV="1">
            <a:off x="2718350" y="2509302"/>
            <a:ext cx="361760" cy="2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7" name="直接连接符 46"/>
          <p:cNvCxnSpPr>
            <a:endCxn id="7" idx="0"/>
          </p:cNvCxnSpPr>
          <p:nvPr/>
        </p:nvCxnSpPr>
        <p:spPr>
          <a:xfrm>
            <a:off x="345410" y="2850890"/>
            <a:ext cx="3203" cy="337612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8" name="直接连接符 47"/>
          <p:cNvCxnSpPr>
            <a:stCxn id="40" idx="4"/>
            <a:endCxn id="56" idx="0"/>
          </p:cNvCxnSpPr>
          <p:nvPr/>
        </p:nvCxnSpPr>
        <p:spPr>
          <a:xfrm flipH="1">
            <a:off x="1324701" y="2850888"/>
            <a:ext cx="1" cy="33510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49" name="直接连接符 48"/>
          <p:cNvCxnSpPr>
            <a:stCxn id="41" idx="4"/>
            <a:endCxn id="57" idx="0"/>
          </p:cNvCxnSpPr>
          <p:nvPr/>
        </p:nvCxnSpPr>
        <p:spPr>
          <a:xfrm flipH="1">
            <a:off x="2383880" y="2850885"/>
            <a:ext cx="4368" cy="335104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50" name="直接连接符 49"/>
          <p:cNvCxnSpPr>
            <a:stCxn id="31" idx="4"/>
            <a:endCxn id="58" idx="0"/>
          </p:cNvCxnSpPr>
          <p:nvPr/>
        </p:nvCxnSpPr>
        <p:spPr>
          <a:xfrm>
            <a:off x="3429373" y="2850890"/>
            <a:ext cx="3748" cy="335099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51" name="直接连接符 50"/>
          <p:cNvCxnSpPr>
            <a:stCxn id="32" idx="4"/>
            <a:endCxn id="59" idx="0"/>
          </p:cNvCxnSpPr>
          <p:nvPr/>
        </p:nvCxnSpPr>
        <p:spPr>
          <a:xfrm flipH="1">
            <a:off x="4457673" y="2850888"/>
            <a:ext cx="1792" cy="33510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52" name="直接连接符 51"/>
          <p:cNvCxnSpPr>
            <a:stCxn id="33" idx="4"/>
            <a:endCxn id="60" idx="0"/>
          </p:cNvCxnSpPr>
          <p:nvPr/>
        </p:nvCxnSpPr>
        <p:spPr>
          <a:xfrm>
            <a:off x="5523011" y="2850885"/>
            <a:ext cx="3639" cy="335104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53" name="直接连接符 52"/>
          <p:cNvCxnSpPr>
            <a:stCxn id="23" idx="4"/>
            <a:endCxn id="61" idx="0"/>
          </p:cNvCxnSpPr>
          <p:nvPr/>
        </p:nvCxnSpPr>
        <p:spPr>
          <a:xfrm>
            <a:off x="6551436" y="2850890"/>
            <a:ext cx="6556" cy="335099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54" name="直接连接符 53"/>
          <p:cNvCxnSpPr>
            <a:stCxn id="24" idx="4"/>
            <a:endCxn id="62" idx="0"/>
          </p:cNvCxnSpPr>
          <p:nvPr/>
        </p:nvCxnSpPr>
        <p:spPr>
          <a:xfrm flipH="1">
            <a:off x="7581527" y="2850888"/>
            <a:ext cx="1" cy="33510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55" name="直接连接符 54"/>
          <p:cNvCxnSpPr>
            <a:stCxn id="25" idx="4"/>
            <a:endCxn id="63" idx="0"/>
          </p:cNvCxnSpPr>
          <p:nvPr/>
        </p:nvCxnSpPr>
        <p:spPr>
          <a:xfrm flipH="1">
            <a:off x="8645073" y="2850885"/>
            <a:ext cx="1" cy="335104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pic>
        <p:nvPicPr>
          <p:cNvPr id="56" name="内容占位符 116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979298" y="3185989"/>
            <a:ext cx="690806" cy="545499"/>
          </a:xfrm>
          <a:prstGeom prst="rect">
            <a:avLst/>
          </a:prstGeom>
        </p:spPr>
      </p:pic>
      <p:pic>
        <p:nvPicPr>
          <p:cNvPr id="57" name="内容占位符 116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2038477" y="3185989"/>
            <a:ext cx="690806" cy="545499"/>
          </a:xfrm>
          <a:prstGeom prst="rect">
            <a:avLst/>
          </a:prstGeom>
        </p:spPr>
      </p:pic>
      <p:pic>
        <p:nvPicPr>
          <p:cNvPr id="58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3087718" y="3185989"/>
            <a:ext cx="690806" cy="545499"/>
          </a:xfrm>
          <a:prstGeom prst="rect">
            <a:avLst/>
          </a:prstGeom>
        </p:spPr>
      </p:pic>
      <p:pic>
        <p:nvPicPr>
          <p:cNvPr id="59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4112270" y="3185989"/>
            <a:ext cx="690806" cy="545499"/>
          </a:xfrm>
          <a:prstGeom prst="rect">
            <a:avLst/>
          </a:prstGeom>
        </p:spPr>
      </p:pic>
      <p:pic>
        <p:nvPicPr>
          <p:cNvPr id="60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5181247" y="3185989"/>
            <a:ext cx="690806" cy="545499"/>
          </a:xfrm>
          <a:prstGeom prst="rect">
            <a:avLst/>
          </a:prstGeom>
        </p:spPr>
      </p:pic>
      <p:pic>
        <p:nvPicPr>
          <p:cNvPr id="61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6212589" y="3185989"/>
            <a:ext cx="690806" cy="545499"/>
          </a:xfrm>
          <a:prstGeom prst="rect">
            <a:avLst/>
          </a:prstGeom>
        </p:spPr>
      </p:pic>
      <p:pic>
        <p:nvPicPr>
          <p:cNvPr id="62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7236124" y="3185989"/>
            <a:ext cx="690806" cy="545499"/>
          </a:xfrm>
          <a:prstGeom prst="rect">
            <a:avLst/>
          </a:prstGeom>
        </p:spPr>
      </p:pic>
      <p:pic>
        <p:nvPicPr>
          <p:cNvPr id="63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8299670" y="3185989"/>
            <a:ext cx="690806" cy="545499"/>
          </a:xfrm>
          <a:prstGeom prst="rect">
            <a:avLst/>
          </a:prstGeom>
        </p:spPr>
      </p:pic>
      <p:grpSp>
        <p:nvGrpSpPr>
          <p:cNvPr id="64" name="组合 63"/>
          <p:cNvGrpSpPr/>
          <p:nvPr/>
        </p:nvGrpSpPr>
        <p:grpSpPr>
          <a:xfrm>
            <a:off x="9394169" y="1619790"/>
            <a:ext cx="2761971" cy="1231100"/>
            <a:chOff x="1749928" y="4187258"/>
            <a:chExt cx="1699581" cy="747352"/>
          </a:xfrm>
        </p:grpSpPr>
        <p:sp>
          <p:nvSpPr>
            <p:cNvPr id="65" name="椭圆 64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F5E4D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F5E4D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F5E4D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68" name="直接箭头连接符 67"/>
            <p:cNvCxnSpPr>
              <a:stCxn id="65" idx="6"/>
              <a:endCxn id="66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9" name="直接箭头连接符 68"/>
            <p:cNvCxnSpPr>
              <a:stCxn id="66" idx="6"/>
              <a:endCxn id="67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70" name="弧形 69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弧形 70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弧形 71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cxnSp>
        <p:nvCxnSpPr>
          <p:cNvPr id="73" name="直接箭头连接符 72"/>
          <p:cNvCxnSpPr/>
          <p:nvPr/>
        </p:nvCxnSpPr>
        <p:spPr>
          <a:xfrm flipV="1">
            <a:off x="9018530" y="2529463"/>
            <a:ext cx="395214" cy="3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4" name="文本框 73"/>
          <p:cNvSpPr txBox="1"/>
          <p:nvPr/>
        </p:nvSpPr>
        <p:spPr>
          <a:xfrm>
            <a:off x="9527785" y="2331461"/>
            <a:ext cx="41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s1</a:t>
            </a:r>
            <a:endParaRPr lang="zh-CN" altLang="en-US" dirty="0"/>
          </a:p>
        </p:txBody>
      </p:sp>
      <p:sp>
        <p:nvSpPr>
          <p:cNvPr id="75" name="文本框 74"/>
          <p:cNvSpPr txBox="1"/>
          <p:nvPr/>
        </p:nvSpPr>
        <p:spPr>
          <a:xfrm>
            <a:off x="10586938" y="2327797"/>
            <a:ext cx="667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s2</a:t>
            </a:r>
            <a:endParaRPr lang="zh-CN" altLang="en-US" dirty="0"/>
          </a:p>
        </p:txBody>
      </p:sp>
      <p:sp>
        <p:nvSpPr>
          <p:cNvPr id="76" name="文本框 75"/>
          <p:cNvSpPr txBox="1"/>
          <p:nvPr/>
        </p:nvSpPr>
        <p:spPr>
          <a:xfrm>
            <a:off x="11643981" y="2341652"/>
            <a:ext cx="44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s3</a:t>
            </a:r>
            <a:endParaRPr lang="zh-CN" altLang="en-US" dirty="0"/>
          </a:p>
        </p:txBody>
      </p:sp>
      <p:cxnSp>
        <p:nvCxnSpPr>
          <p:cNvPr id="77" name="直接连接符 76"/>
          <p:cNvCxnSpPr>
            <a:endCxn id="80" idx="0"/>
          </p:cNvCxnSpPr>
          <p:nvPr/>
        </p:nvCxnSpPr>
        <p:spPr>
          <a:xfrm>
            <a:off x="9767081" y="2850890"/>
            <a:ext cx="6556" cy="335099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78" name="直接连接符 77"/>
          <p:cNvCxnSpPr>
            <a:endCxn id="81" idx="0"/>
          </p:cNvCxnSpPr>
          <p:nvPr/>
        </p:nvCxnSpPr>
        <p:spPr>
          <a:xfrm flipH="1">
            <a:off x="10797172" y="2850888"/>
            <a:ext cx="1" cy="33510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79" name="直接连接符 78"/>
          <p:cNvCxnSpPr>
            <a:endCxn id="82" idx="0"/>
          </p:cNvCxnSpPr>
          <p:nvPr/>
        </p:nvCxnSpPr>
        <p:spPr>
          <a:xfrm flipH="1">
            <a:off x="11860718" y="2850885"/>
            <a:ext cx="1" cy="335104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pic>
        <p:nvPicPr>
          <p:cNvPr id="80" name="内容占位符 116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9428234" y="3185989"/>
            <a:ext cx="690806" cy="545499"/>
          </a:xfrm>
          <a:prstGeom prst="rect">
            <a:avLst/>
          </a:prstGeom>
        </p:spPr>
      </p:pic>
      <p:pic>
        <p:nvPicPr>
          <p:cNvPr id="81" name="内容占位符 116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10451769" y="3185989"/>
            <a:ext cx="690806" cy="545499"/>
          </a:xfrm>
          <a:prstGeom prst="rect">
            <a:avLst/>
          </a:prstGeom>
        </p:spPr>
      </p:pic>
      <p:pic>
        <p:nvPicPr>
          <p:cNvPr id="82" name="内容占位符 116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11515315" y="3185989"/>
            <a:ext cx="690806" cy="545499"/>
          </a:xfrm>
          <a:prstGeom prst="rect">
            <a:avLst/>
          </a:prstGeom>
        </p:spPr>
      </p:pic>
      <p:sp>
        <p:nvSpPr>
          <p:cNvPr id="83" name="文本框 82"/>
          <p:cNvSpPr txBox="1"/>
          <p:nvPr/>
        </p:nvSpPr>
        <p:spPr>
          <a:xfrm>
            <a:off x="3886535" y="4027515"/>
            <a:ext cx="88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/</a:t>
            </a:r>
            <a:r>
              <a:rPr lang="en-US" altLang="zh-CN" sz="2400" dirty="0" err="1"/>
              <a:t>ih</a:t>
            </a:r>
            <a:r>
              <a:rPr lang="en-US" altLang="zh-CN" sz="2400" dirty="0"/>
              <a:t>/</a:t>
            </a:r>
            <a:endParaRPr lang="zh-CN" altLang="en-US" sz="2400" dirty="0"/>
          </a:p>
        </p:txBody>
      </p:sp>
      <p:sp>
        <p:nvSpPr>
          <p:cNvPr id="84" name="文本框 83"/>
          <p:cNvSpPr txBox="1"/>
          <p:nvPr/>
        </p:nvSpPr>
        <p:spPr>
          <a:xfrm>
            <a:off x="990535" y="4023889"/>
            <a:ext cx="88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/s/</a:t>
            </a:r>
            <a:endParaRPr lang="zh-CN" altLang="en-US" sz="2400" dirty="0"/>
          </a:p>
        </p:txBody>
      </p:sp>
      <p:sp>
        <p:nvSpPr>
          <p:cNvPr id="85" name="文本框 84"/>
          <p:cNvSpPr txBox="1"/>
          <p:nvPr/>
        </p:nvSpPr>
        <p:spPr>
          <a:xfrm>
            <a:off x="7030849" y="4022485"/>
            <a:ext cx="88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/k/</a:t>
            </a:r>
            <a:endParaRPr lang="zh-CN" altLang="en-US" sz="2400" dirty="0"/>
          </a:p>
        </p:txBody>
      </p:sp>
      <p:sp>
        <p:nvSpPr>
          <p:cNvPr id="86" name="文本框 85"/>
          <p:cNvSpPr txBox="1"/>
          <p:nvPr/>
        </p:nvSpPr>
        <p:spPr>
          <a:xfrm>
            <a:off x="10385805" y="4022485"/>
            <a:ext cx="88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/s/</a:t>
            </a:r>
            <a:endParaRPr lang="zh-CN" altLang="en-US" sz="2400" dirty="0"/>
          </a:p>
        </p:txBody>
      </p:sp>
      <p:sp>
        <p:nvSpPr>
          <p:cNvPr id="87" name="矩形 86"/>
          <p:cNvSpPr/>
          <p:nvPr/>
        </p:nvSpPr>
        <p:spPr>
          <a:xfrm>
            <a:off x="5293657" y="5034269"/>
            <a:ext cx="765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“six”</a:t>
            </a:r>
            <a:endParaRPr lang="zh-CN" altLang="en-US" sz="2400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36113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Word sequence model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87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816010" y="3188502"/>
            <a:ext cx="690806" cy="545499"/>
          </a:xfrm>
          <a:prstGeom prst="rect">
            <a:avLst/>
          </a:prstGeom>
        </p:spPr>
      </p:pic>
      <p:grpSp>
        <p:nvGrpSpPr>
          <p:cNvPr id="88" name="组合 87"/>
          <p:cNvGrpSpPr/>
          <p:nvPr/>
        </p:nvGrpSpPr>
        <p:grpSpPr>
          <a:xfrm>
            <a:off x="824043" y="1619790"/>
            <a:ext cx="2711171" cy="1231100"/>
            <a:chOff x="1781188" y="4187258"/>
            <a:chExt cx="1668321" cy="747352"/>
          </a:xfrm>
        </p:grpSpPr>
        <p:sp>
          <p:nvSpPr>
            <p:cNvPr id="89" name="椭圆 88"/>
            <p:cNvSpPr/>
            <p:nvPr/>
          </p:nvSpPr>
          <p:spPr>
            <a:xfrm>
              <a:off x="178118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0" name="椭圆 89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1" name="椭圆 90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92" name="直接箭头连接符 91"/>
            <p:cNvCxnSpPr>
              <a:stCxn id="89" idx="6"/>
              <a:endCxn id="90" idx="2"/>
            </p:cNvCxnSpPr>
            <p:nvPr/>
          </p:nvCxnSpPr>
          <p:spPr>
            <a:xfrm flipV="1">
              <a:off x="2192447" y="4729657"/>
              <a:ext cx="19134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93" name="直接箭头连接符 92"/>
            <p:cNvCxnSpPr>
              <a:stCxn id="90" idx="6"/>
              <a:endCxn id="91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94" name="弧形 93"/>
            <p:cNvSpPr/>
            <p:nvPr/>
          </p:nvSpPr>
          <p:spPr>
            <a:xfrm rot="16200000">
              <a:off x="180220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弧形 94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弧形 95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97" name="文本框 96"/>
          <p:cNvSpPr txBox="1"/>
          <p:nvPr/>
        </p:nvSpPr>
        <p:spPr>
          <a:xfrm>
            <a:off x="969453" y="2348464"/>
            <a:ext cx="41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s1</a:t>
            </a:r>
            <a:endParaRPr lang="zh-CN" altLang="en-US" dirty="0"/>
          </a:p>
        </p:txBody>
      </p:sp>
      <p:sp>
        <p:nvSpPr>
          <p:cNvPr id="98" name="文本框 97"/>
          <p:cNvSpPr txBox="1"/>
          <p:nvPr/>
        </p:nvSpPr>
        <p:spPr>
          <a:xfrm>
            <a:off x="1977806" y="2344800"/>
            <a:ext cx="667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s2</a:t>
            </a:r>
            <a:endParaRPr lang="zh-CN" altLang="en-US" dirty="0"/>
          </a:p>
        </p:txBody>
      </p:sp>
      <p:sp>
        <p:nvSpPr>
          <p:cNvPr id="99" name="文本框 98"/>
          <p:cNvSpPr txBox="1"/>
          <p:nvPr/>
        </p:nvSpPr>
        <p:spPr>
          <a:xfrm>
            <a:off x="3034849" y="2358655"/>
            <a:ext cx="44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s3</a:t>
            </a:r>
            <a:endParaRPr lang="zh-CN" altLang="en-US" dirty="0"/>
          </a:p>
        </p:txBody>
      </p:sp>
      <p:grpSp>
        <p:nvGrpSpPr>
          <p:cNvPr id="100" name="组合 99"/>
          <p:cNvGrpSpPr/>
          <p:nvPr/>
        </p:nvGrpSpPr>
        <p:grpSpPr>
          <a:xfrm>
            <a:off x="3908006" y="1619790"/>
            <a:ext cx="2761971" cy="1231100"/>
            <a:chOff x="1749928" y="4187258"/>
            <a:chExt cx="1699581" cy="747352"/>
          </a:xfrm>
        </p:grpSpPr>
        <p:sp>
          <p:nvSpPr>
            <p:cNvPr id="101" name="椭圆 100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椭圆 102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104" name="直接箭头连接符 103"/>
            <p:cNvCxnSpPr>
              <a:stCxn id="101" idx="6"/>
              <a:endCxn id="102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05" name="直接箭头连接符 104"/>
            <p:cNvCxnSpPr>
              <a:stCxn id="102" idx="6"/>
              <a:endCxn id="103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06" name="弧形 105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弧形 106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弧形 107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09" name="文本框 108"/>
          <p:cNvSpPr txBox="1"/>
          <p:nvPr/>
        </p:nvSpPr>
        <p:spPr>
          <a:xfrm>
            <a:off x="4005791" y="2348464"/>
            <a:ext cx="48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ih1</a:t>
            </a:r>
            <a:endParaRPr lang="zh-CN" altLang="en-US" dirty="0"/>
          </a:p>
        </p:txBody>
      </p:sp>
      <p:sp>
        <p:nvSpPr>
          <p:cNvPr id="110" name="文本框 109"/>
          <p:cNvSpPr txBox="1"/>
          <p:nvPr/>
        </p:nvSpPr>
        <p:spPr>
          <a:xfrm>
            <a:off x="5064944" y="2344800"/>
            <a:ext cx="667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ih2</a:t>
            </a:r>
            <a:endParaRPr lang="zh-CN" altLang="en-US" dirty="0"/>
          </a:p>
        </p:txBody>
      </p:sp>
      <p:sp>
        <p:nvSpPr>
          <p:cNvPr id="111" name="文本框 110"/>
          <p:cNvSpPr txBox="1"/>
          <p:nvPr/>
        </p:nvSpPr>
        <p:spPr>
          <a:xfrm>
            <a:off x="6121987" y="2358655"/>
            <a:ext cx="524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ih3</a:t>
            </a:r>
            <a:endParaRPr lang="zh-CN" altLang="en-US" dirty="0"/>
          </a:p>
        </p:txBody>
      </p:sp>
      <p:sp>
        <p:nvSpPr>
          <p:cNvPr id="121" name="文本框 120"/>
          <p:cNvSpPr txBox="1"/>
          <p:nvPr/>
        </p:nvSpPr>
        <p:spPr>
          <a:xfrm>
            <a:off x="7276185" y="2126209"/>
            <a:ext cx="896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/>
              <a:t>…</a:t>
            </a:r>
            <a:endParaRPr lang="zh-CN" altLang="en-US" sz="3200" dirty="0"/>
          </a:p>
        </p:txBody>
      </p:sp>
      <p:cxnSp>
        <p:nvCxnSpPr>
          <p:cNvPr id="124" name="直接箭头连接符 123"/>
          <p:cNvCxnSpPr/>
          <p:nvPr/>
        </p:nvCxnSpPr>
        <p:spPr>
          <a:xfrm flipV="1">
            <a:off x="6673718" y="2509302"/>
            <a:ext cx="361760" cy="2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5" name="直接箭头连接符 124"/>
          <p:cNvCxnSpPr/>
          <p:nvPr/>
        </p:nvCxnSpPr>
        <p:spPr>
          <a:xfrm flipV="1">
            <a:off x="3531150" y="2509302"/>
            <a:ext cx="361760" cy="2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6" name="直接连接符 125"/>
          <p:cNvCxnSpPr>
            <a:endCxn id="87" idx="0"/>
          </p:cNvCxnSpPr>
          <p:nvPr/>
        </p:nvCxnSpPr>
        <p:spPr>
          <a:xfrm>
            <a:off x="1158210" y="2850890"/>
            <a:ext cx="3203" cy="337612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27" name="直接连接符 126"/>
          <p:cNvCxnSpPr>
            <a:stCxn id="90" idx="4"/>
            <a:endCxn id="135" idx="0"/>
          </p:cNvCxnSpPr>
          <p:nvPr/>
        </p:nvCxnSpPr>
        <p:spPr>
          <a:xfrm flipH="1">
            <a:off x="2137501" y="2850888"/>
            <a:ext cx="1" cy="33510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28" name="直接连接符 127"/>
          <p:cNvCxnSpPr>
            <a:stCxn id="91" idx="4"/>
            <a:endCxn id="136" idx="0"/>
          </p:cNvCxnSpPr>
          <p:nvPr/>
        </p:nvCxnSpPr>
        <p:spPr>
          <a:xfrm flipH="1">
            <a:off x="3196680" y="2850885"/>
            <a:ext cx="4368" cy="335104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29" name="直接连接符 128"/>
          <p:cNvCxnSpPr>
            <a:stCxn id="101" idx="4"/>
            <a:endCxn id="137" idx="0"/>
          </p:cNvCxnSpPr>
          <p:nvPr/>
        </p:nvCxnSpPr>
        <p:spPr>
          <a:xfrm>
            <a:off x="4242173" y="2850890"/>
            <a:ext cx="3748" cy="335099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0" name="直接连接符 129"/>
          <p:cNvCxnSpPr>
            <a:stCxn id="102" idx="4"/>
            <a:endCxn id="138" idx="0"/>
          </p:cNvCxnSpPr>
          <p:nvPr/>
        </p:nvCxnSpPr>
        <p:spPr>
          <a:xfrm flipH="1">
            <a:off x="5270473" y="2850888"/>
            <a:ext cx="1792" cy="33510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1" name="直接连接符 130"/>
          <p:cNvCxnSpPr>
            <a:stCxn id="103" idx="4"/>
            <a:endCxn id="139" idx="0"/>
          </p:cNvCxnSpPr>
          <p:nvPr/>
        </p:nvCxnSpPr>
        <p:spPr>
          <a:xfrm>
            <a:off x="6335811" y="2850885"/>
            <a:ext cx="3639" cy="335104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pic>
        <p:nvPicPr>
          <p:cNvPr id="135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1792098" y="3185989"/>
            <a:ext cx="690806" cy="545499"/>
          </a:xfrm>
          <a:prstGeom prst="rect">
            <a:avLst/>
          </a:prstGeom>
        </p:spPr>
      </p:pic>
      <p:pic>
        <p:nvPicPr>
          <p:cNvPr id="136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2851277" y="3185989"/>
            <a:ext cx="690806" cy="545499"/>
          </a:xfrm>
          <a:prstGeom prst="rect">
            <a:avLst/>
          </a:prstGeom>
        </p:spPr>
      </p:pic>
      <p:pic>
        <p:nvPicPr>
          <p:cNvPr id="137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3900518" y="3185989"/>
            <a:ext cx="690806" cy="545499"/>
          </a:xfrm>
          <a:prstGeom prst="rect">
            <a:avLst/>
          </a:prstGeom>
        </p:spPr>
      </p:pic>
      <p:pic>
        <p:nvPicPr>
          <p:cNvPr id="138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4925070" y="3185989"/>
            <a:ext cx="690806" cy="545499"/>
          </a:xfrm>
          <a:prstGeom prst="rect">
            <a:avLst/>
          </a:prstGeom>
        </p:spPr>
      </p:pic>
      <p:pic>
        <p:nvPicPr>
          <p:cNvPr id="139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5994047" y="3185989"/>
            <a:ext cx="690806" cy="545499"/>
          </a:xfrm>
          <a:prstGeom prst="rect">
            <a:avLst/>
          </a:prstGeom>
        </p:spPr>
      </p:pic>
      <p:grpSp>
        <p:nvGrpSpPr>
          <p:cNvPr id="143" name="组合 142"/>
          <p:cNvGrpSpPr/>
          <p:nvPr/>
        </p:nvGrpSpPr>
        <p:grpSpPr>
          <a:xfrm>
            <a:off x="8733769" y="1619790"/>
            <a:ext cx="2761971" cy="1231100"/>
            <a:chOff x="1749928" y="4187258"/>
            <a:chExt cx="1699581" cy="747352"/>
          </a:xfrm>
        </p:grpSpPr>
        <p:sp>
          <p:nvSpPr>
            <p:cNvPr id="144" name="椭圆 143"/>
            <p:cNvSpPr/>
            <p:nvPr/>
          </p:nvSpPr>
          <p:spPr>
            <a:xfrm>
              <a:off x="1749928" y="4524707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2383796" y="4524706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6" name="椭圆 145"/>
            <p:cNvSpPr/>
            <p:nvPr/>
          </p:nvSpPr>
          <p:spPr>
            <a:xfrm>
              <a:off x="3038250" y="4524704"/>
              <a:ext cx="411259" cy="409903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147" name="直接箭头连接符 146"/>
            <p:cNvCxnSpPr>
              <a:stCxn id="144" idx="6"/>
              <a:endCxn id="145" idx="2"/>
            </p:cNvCxnSpPr>
            <p:nvPr/>
          </p:nvCxnSpPr>
          <p:spPr>
            <a:xfrm flipV="1">
              <a:off x="2161187" y="4729658"/>
              <a:ext cx="222609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48" name="直接箭头连接符 147"/>
            <p:cNvCxnSpPr>
              <a:stCxn id="145" idx="6"/>
              <a:endCxn id="146" idx="2"/>
            </p:cNvCxnSpPr>
            <p:nvPr/>
          </p:nvCxnSpPr>
          <p:spPr>
            <a:xfrm flipV="1">
              <a:off x="2795055" y="4729656"/>
              <a:ext cx="243195" cy="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49" name="弧形 148"/>
            <p:cNvSpPr/>
            <p:nvPr/>
          </p:nvSpPr>
          <p:spPr>
            <a:xfrm rot="16200000">
              <a:off x="1770947" y="4226013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0" name="弧形 149"/>
            <p:cNvSpPr/>
            <p:nvPr/>
          </p:nvSpPr>
          <p:spPr>
            <a:xfrm rot="16200000">
              <a:off x="2425401" y="4222272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1" name="弧形 150"/>
            <p:cNvSpPr/>
            <p:nvPr/>
          </p:nvSpPr>
          <p:spPr>
            <a:xfrm rot="16200000">
              <a:off x="3080991" y="4222269"/>
              <a:ext cx="328049" cy="258028"/>
            </a:xfrm>
            <a:prstGeom prst="arc">
              <a:avLst>
                <a:gd name="adj1" fmla="val 6131555"/>
                <a:gd name="adj2" fmla="val 6048395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cxnSp>
        <p:nvCxnSpPr>
          <p:cNvPr id="152" name="直接箭头连接符 151"/>
          <p:cNvCxnSpPr/>
          <p:nvPr/>
        </p:nvCxnSpPr>
        <p:spPr>
          <a:xfrm flipV="1">
            <a:off x="8358130" y="2529463"/>
            <a:ext cx="395214" cy="3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53" name="文本框 152"/>
          <p:cNvSpPr txBox="1"/>
          <p:nvPr/>
        </p:nvSpPr>
        <p:spPr>
          <a:xfrm>
            <a:off x="8867385" y="2331461"/>
            <a:ext cx="432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d1</a:t>
            </a:r>
            <a:endParaRPr lang="zh-CN" altLang="en-US" dirty="0"/>
          </a:p>
        </p:txBody>
      </p:sp>
      <p:sp>
        <p:nvSpPr>
          <p:cNvPr id="154" name="文本框 153"/>
          <p:cNvSpPr txBox="1"/>
          <p:nvPr/>
        </p:nvSpPr>
        <p:spPr>
          <a:xfrm>
            <a:off x="9926538" y="2327797"/>
            <a:ext cx="667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d2</a:t>
            </a:r>
            <a:endParaRPr lang="zh-CN" altLang="en-US" dirty="0"/>
          </a:p>
        </p:txBody>
      </p:sp>
      <p:sp>
        <p:nvSpPr>
          <p:cNvPr id="155" name="文本框 154"/>
          <p:cNvSpPr txBox="1"/>
          <p:nvPr/>
        </p:nvSpPr>
        <p:spPr>
          <a:xfrm>
            <a:off x="10983581" y="2341652"/>
            <a:ext cx="44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d3</a:t>
            </a:r>
            <a:endParaRPr lang="zh-CN" altLang="en-US" dirty="0"/>
          </a:p>
        </p:txBody>
      </p:sp>
      <p:cxnSp>
        <p:nvCxnSpPr>
          <p:cNvPr id="156" name="直接连接符 155"/>
          <p:cNvCxnSpPr>
            <a:endCxn id="159" idx="0"/>
          </p:cNvCxnSpPr>
          <p:nvPr/>
        </p:nvCxnSpPr>
        <p:spPr>
          <a:xfrm>
            <a:off x="9106681" y="2850890"/>
            <a:ext cx="6556" cy="335099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57" name="直接连接符 156"/>
          <p:cNvCxnSpPr>
            <a:endCxn id="160" idx="0"/>
          </p:cNvCxnSpPr>
          <p:nvPr/>
        </p:nvCxnSpPr>
        <p:spPr>
          <a:xfrm flipH="1">
            <a:off x="10136772" y="2850888"/>
            <a:ext cx="1" cy="33510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58" name="直接连接符 157"/>
          <p:cNvCxnSpPr>
            <a:endCxn id="161" idx="0"/>
          </p:cNvCxnSpPr>
          <p:nvPr/>
        </p:nvCxnSpPr>
        <p:spPr>
          <a:xfrm flipH="1">
            <a:off x="11200318" y="2850885"/>
            <a:ext cx="1" cy="335104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pic>
        <p:nvPicPr>
          <p:cNvPr id="159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8767834" y="3185989"/>
            <a:ext cx="690806" cy="545499"/>
          </a:xfrm>
          <a:prstGeom prst="rect">
            <a:avLst/>
          </a:prstGeom>
        </p:spPr>
      </p:pic>
      <p:pic>
        <p:nvPicPr>
          <p:cNvPr id="160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9791369" y="3185989"/>
            <a:ext cx="690806" cy="545499"/>
          </a:xfrm>
          <a:prstGeom prst="rect">
            <a:avLst/>
          </a:prstGeom>
        </p:spPr>
      </p:pic>
      <p:pic>
        <p:nvPicPr>
          <p:cNvPr id="161" name="内容占位符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4950" r="7341" b="9660"/>
          <a:stretch/>
        </p:blipFill>
        <p:spPr>
          <a:xfrm>
            <a:off x="10854915" y="3185989"/>
            <a:ext cx="690806" cy="545499"/>
          </a:xfrm>
          <a:prstGeom prst="rect">
            <a:avLst/>
          </a:prstGeom>
        </p:spPr>
      </p:pic>
      <p:sp>
        <p:nvSpPr>
          <p:cNvPr id="162" name="文本框 161"/>
          <p:cNvSpPr txBox="1"/>
          <p:nvPr/>
        </p:nvSpPr>
        <p:spPr>
          <a:xfrm>
            <a:off x="4699335" y="4027515"/>
            <a:ext cx="88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/</a:t>
            </a:r>
            <a:r>
              <a:rPr lang="en-US" altLang="zh-CN" sz="2400" dirty="0" err="1"/>
              <a:t>ih</a:t>
            </a:r>
            <a:r>
              <a:rPr lang="en-US" altLang="zh-CN" sz="2400" dirty="0"/>
              <a:t>/</a:t>
            </a:r>
            <a:endParaRPr lang="zh-CN" altLang="en-US" sz="2400" dirty="0"/>
          </a:p>
        </p:txBody>
      </p:sp>
      <p:sp>
        <p:nvSpPr>
          <p:cNvPr id="163" name="文本框 162"/>
          <p:cNvSpPr txBox="1"/>
          <p:nvPr/>
        </p:nvSpPr>
        <p:spPr>
          <a:xfrm>
            <a:off x="1803335" y="4023889"/>
            <a:ext cx="88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/s/</a:t>
            </a:r>
            <a:endParaRPr lang="zh-CN" altLang="en-US" sz="2400" dirty="0"/>
          </a:p>
        </p:txBody>
      </p:sp>
      <p:sp>
        <p:nvSpPr>
          <p:cNvPr id="165" name="文本框 164"/>
          <p:cNvSpPr txBox="1"/>
          <p:nvPr/>
        </p:nvSpPr>
        <p:spPr>
          <a:xfrm>
            <a:off x="9725405" y="4022485"/>
            <a:ext cx="88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/d/</a:t>
            </a:r>
            <a:endParaRPr lang="zh-CN" altLang="en-US" sz="2400" dirty="0"/>
          </a:p>
        </p:txBody>
      </p:sp>
      <p:sp>
        <p:nvSpPr>
          <p:cNvPr id="166" name="矩形 165"/>
          <p:cNvSpPr/>
          <p:nvPr/>
        </p:nvSpPr>
        <p:spPr>
          <a:xfrm>
            <a:off x="5293657" y="5034269"/>
            <a:ext cx="1383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“six quid”</a:t>
            </a:r>
            <a:endParaRPr lang="zh-CN" altLang="en-US" sz="2400" dirty="0"/>
          </a:p>
        </p:txBody>
      </p:sp>
      <p:sp>
        <p:nvSpPr>
          <p:cNvPr id="167" name="文本框 166"/>
          <p:cNvSpPr txBox="1"/>
          <p:nvPr/>
        </p:nvSpPr>
        <p:spPr>
          <a:xfrm>
            <a:off x="7276185" y="3018437"/>
            <a:ext cx="896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/>
              <a:t>…</a:t>
            </a:r>
            <a:endParaRPr lang="zh-CN" altLang="en-US" sz="320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4949184"/>
      </p:ext>
    </p:extLst>
  </p:cSld>
  <p:clrMapOvr>
    <a:masterClrMapping/>
  </p:clrMapOvr>
</p:sld>
</file>

<file path=ppt/theme/theme1.xml><?xml version="1.0" encoding="utf-8"?>
<a:theme xmlns:a="http://schemas.openxmlformats.org/drawingml/2006/main" name="主题1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1" id="{F8E2CEDC-0980-4B0E-8298-101051342058}" vid="{9EBC82F2-6DA7-4229-ABAA-8A09377D7A85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7172</TotalTime>
  <Words>3023</Words>
  <Application>Microsoft Office PowerPoint</Application>
  <PresentationFormat>宽屏</PresentationFormat>
  <Paragraphs>567</Paragraphs>
  <Slides>49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49</vt:i4>
      </vt:variant>
    </vt:vector>
  </HeadingPairs>
  <TitlesOfParts>
    <vt:vector size="60" baseType="lpstr">
      <vt:lpstr>新細明體</vt:lpstr>
      <vt:lpstr>等线</vt:lpstr>
      <vt:lpstr>宋体</vt:lpstr>
      <vt:lpstr>Arial</vt:lpstr>
      <vt:lpstr>Calibri</vt:lpstr>
      <vt:lpstr>Calibri Light</vt:lpstr>
      <vt:lpstr>Cambria Math</vt:lpstr>
      <vt:lpstr>Courier New</vt:lpstr>
      <vt:lpstr>Times New Roman</vt:lpstr>
      <vt:lpstr>Wingdings</vt:lpstr>
      <vt:lpstr>主题1</vt:lpstr>
      <vt:lpstr>Context-dependent phone models</vt:lpstr>
      <vt:lpstr>Content</vt:lpstr>
      <vt:lpstr>Recap: Continuous Density HMM</vt:lpstr>
      <vt:lpstr>Modelling words with HMM phone models</vt:lpstr>
      <vt:lpstr>Modelling words with HMM phone models</vt:lpstr>
      <vt:lpstr>Another example</vt:lpstr>
      <vt:lpstr>Three emitting states per phone</vt:lpstr>
      <vt:lpstr>Three emitting states per phone</vt:lpstr>
      <vt:lpstr>Word sequence model</vt:lpstr>
      <vt:lpstr>Decoding in concatenated HMMs </vt:lpstr>
      <vt:lpstr>Decoding in concatenated HMMs </vt:lpstr>
      <vt:lpstr>Concatenating HMM for phases</vt:lpstr>
      <vt:lpstr>Concatenating HMM for phases</vt:lpstr>
      <vt:lpstr>Concatenating HMM for phases</vt:lpstr>
      <vt:lpstr>Phonetic Context</vt:lpstr>
      <vt:lpstr>Phonetic Context Example</vt:lpstr>
      <vt:lpstr>Modelling Context</vt:lpstr>
      <vt:lpstr>Context-dependent phone models</vt:lpstr>
      <vt:lpstr>Example: left biphones</vt:lpstr>
      <vt:lpstr>Example: triphones</vt:lpstr>
      <vt:lpstr>Advantages of context-dependent models</vt:lpstr>
      <vt:lpstr>Types of triphone models</vt:lpstr>
      <vt:lpstr>Recognition with context-independent units</vt:lpstr>
      <vt:lpstr>Context-dependent units</vt:lpstr>
      <vt:lpstr>Triphone models</vt:lpstr>
      <vt:lpstr>Modelling infrequent triphones</vt:lpstr>
      <vt:lpstr>Smoothing: Backing off</vt:lpstr>
      <vt:lpstr>Smoothing: Interpolation</vt:lpstr>
      <vt:lpstr>Parameter Sharing</vt:lpstr>
      <vt:lpstr>Sharing Models: Generalized triphones</vt:lpstr>
      <vt:lpstr>Example: Generalized Triphones</vt:lpstr>
      <vt:lpstr>Example: Generalized triphones</vt:lpstr>
      <vt:lpstr>Example: Generalized triphones</vt:lpstr>
      <vt:lpstr>Example: State Clustering</vt:lpstr>
      <vt:lpstr>Example: State Clustering</vt:lpstr>
      <vt:lpstr>Example: State Clustering</vt:lpstr>
      <vt:lpstr>Sharing States: State clustering</vt:lpstr>
      <vt:lpstr>Good contexts to share</vt:lpstr>
      <vt:lpstr>Phonetic Decision Trees</vt:lpstr>
      <vt:lpstr>Phonetic Decision Tree</vt:lpstr>
      <vt:lpstr>Phonetic questions</vt:lpstr>
      <vt:lpstr>Most useful phonetic questions</vt:lpstr>
      <vt:lpstr>Likelihood of a state cluster</vt:lpstr>
      <vt:lpstr>Likelihood of a state cluster</vt:lpstr>
      <vt:lpstr>State splitting</vt:lpstr>
      <vt:lpstr>State splitting</vt:lpstr>
      <vt:lpstr>“Mixing up”</vt:lpstr>
      <vt:lpstr>“Mixing up”</vt:lpstr>
      <vt:lpstr>Summary: Context-dependent phone models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Gaussian Mixture Models</dc:title>
  <dc:creator>Ying</dc:creator>
  <cp:lastModifiedBy>Ying SHEN</cp:lastModifiedBy>
  <cp:revision>218</cp:revision>
  <dcterms:created xsi:type="dcterms:W3CDTF">2021-07-19T01:01:37Z</dcterms:created>
  <dcterms:modified xsi:type="dcterms:W3CDTF">2021-12-08T23:36:53Z</dcterms:modified>
</cp:coreProperties>
</file>